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57" r:id="rId2"/>
    <p:sldId id="434" r:id="rId3"/>
    <p:sldId id="431" r:id="rId4"/>
    <p:sldId id="435" r:id="rId5"/>
    <p:sldId id="445" r:id="rId6"/>
    <p:sldId id="439" r:id="rId7"/>
    <p:sldId id="440" r:id="rId8"/>
    <p:sldId id="430" r:id="rId9"/>
    <p:sldId id="429" r:id="rId10"/>
    <p:sldId id="428" r:id="rId11"/>
    <p:sldId id="465" r:id="rId12"/>
    <p:sldId id="432" r:id="rId13"/>
    <p:sldId id="530" r:id="rId14"/>
    <p:sldId id="442" r:id="rId15"/>
    <p:sldId id="441" r:id="rId16"/>
    <p:sldId id="448" r:id="rId17"/>
    <p:sldId id="451" r:id="rId18"/>
    <p:sldId id="447" r:id="rId19"/>
    <p:sldId id="449" r:id="rId20"/>
    <p:sldId id="450" r:id="rId21"/>
    <p:sldId id="443" r:id="rId22"/>
    <p:sldId id="433" r:id="rId23"/>
    <p:sldId id="506" r:id="rId24"/>
    <p:sldId id="532" r:id="rId25"/>
    <p:sldId id="600" r:id="rId26"/>
    <p:sldId id="538" r:id="rId27"/>
    <p:sldId id="566" r:id="rId28"/>
    <p:sldId id="533" r:id="rId29"/>
    <p:sldId id="539" r:id="rId30"/>
    <p:sldId id="561" r:id="rId31"/>
    <p:sldId id="562" r:id="rId32"/>
    <p:sldId id="563" r:id="rId33"/>
    <p:sldId id="564" r:id="rId34"/>
    <p:sldId id="565" r:id="rId35"/>
    <p:sldId id="567" r:id="rId36"/>
    <p:sldId id="568" r:id="rId37"/>
    <p:sldId id="569" r:id="rId38"/>
    <p:sldId id="571" r:id="rId39"/>
    <p:sldId id="572" r:id="rId40"/>
    <p:sldId id="573" r:id="rId41"/>
    <p:sldId id="574" r:id="rId42"/>
    <p:sldId id="575" r:id="rId43"/>
    <p:sldId id="576" r:id="rId44"/>
    <p:sldId id="577" r:id="rId45"/>
    <p:sldId id="578" r:id="rId46"/>
    <p:sldId id="579" r:id="rId47"/>
    <p:sldId id="580" r:id="rId48"/>
    <p:sldId id="535" r:id="rId49"/>
    <p:sldId id="581" r:id="rId50"/>
    <p:sldId id="582" r:id="rId51"/>
    <p:sldId id="583" r:id="rId52"/>
    <p:sldId id="468" r:id="rId53"/>
    <p:sldId id="584" r:id="rId54"/>
    <p:sldId id="467" r:id="rId55"/>
    <p:sldId id="537" r:id="rId56"/>
    <p:sldId id="585" r:id="rId57"/>
    <p:sldId id="586" r:id="rId58"/>
    <p:sldId id="474" r:id="rId59"/>
    <p:sldId id="475" r:id="rId60"/>
    <p:sldId id="503" r:id="rId61"/>
    <p:sldId id="589" r:id="rId62"/>
    <p:sldId id="505" r:id="rId63"/>
    <p:sldId id="527" r:id="rId64"/>
    <p:sldId id="588" r:id="rId65"/>
    <p:sldId id="470" r:id="rId66"/>
    <p:sldId id="476" r:id="rId67"/>
    <p:sldId id="590" r:id="rId68"/>
    <p:sldId id="591" r:id="rId69"/>
    <p:sldId id="592" r:id="rId70"/>
    <p:sldId id="593" r:id="rId71"/>
    <p:sldId id="594" r:id="rId72"/>
    <p:sldId id="595" r:id="rId73"/>
    <p:sldId id="596" r:id="rId74"/>
    <p:sldId id="597" r:id="rId75"/>
    <p:sldId id="598" r:id="rId76"/>
    <p:sldId id="599" r:id="rId77"/>
    <p:sldId id="477" r:id="rId78"/>
    <p:sldId id="478" r:id="rId79"/>
    <p:sldId id="479" r:id="rId80"/>
    <p:sldId id="480" r:id="rId81"/>
    <p:sldId id="481" r:id="rId82"/>
    <p:sldId id="495" r:id="rId83"/>
    <p:sldId id="496" r:id="rId84"/>
    <p:sldId id="497" r:id="rId85"/>
    <p:sldId id="498" r:id="rId86"/>
    <p:sldId id="499" r:id="rId87"/>
    <p:sldId id="500" r:id="rId88"/>
    <p:sldId id="504" r:id="rId89"/>
    <p:sldId id="522" r:id="rId90"/>
    <p:sldId id="523" r:id="rId91"/>
    <p:sldId id="524" r:id="rId92"/>
    <p:sldId id="525" r:id="rId93"/>
    <p:sldId id="526" r:id="rId94"/>
    <p:sldId id="507" r:id="rId95"/>
    <p:sldId id="508" r:id="rId96"/>
    <p:sldId id="511" r:id="rId97"/>
    <p:sldId id="512" r:id="rId98"/>
    <p:sldId id="513" r:id="rId99"/>
    <p:sldId id="514" r:id="rId100"/>
    <p:sldId id="515" r:id="rId101"/>
    <p:sldId id="516" r:id="rId102"/>
    <p:sldId id="552" r:id="rId103"/>
    <p:sldId id="553" r:id="rId104"/>
    <p:sldId id="554" r:id="rId105"/>
    <p:sldId id="555" r:id="rId106"/>
    <p:sldId id="601" r:id="rId107"/>
    <p:sldId id="602" r:id="rId108"/>
    <p:sldId id="603" r:id="rId109"/>
    <p:sldId id="607" r:id="rId110"/>
    <p:sldId id="605" r:id="rId111"/>
    <p:sldId id="606" r:id="rId112"/>
    <p:sldId id="608" r:id="rId113"/>
    <p:sldId id="609" r:id="rId114"/>
  </p:sldIdLst>
  <p:sldSz cx="18288000" cy="1051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1pPr>
    <a:lvl2pPr marL="0" marR="0" indent="816421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2pPr>
    <a:lvl3pPr marL="0" marR="0" indent="1632843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3pPr>
    <a:lvl4pPr marL="0" marR="0" indent="2449266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4pPr>
    <a:lvl5pPr marL="0" marR="0" indent="3265687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5pPr>
    <a:lvl6pPr marL="4686300" marR="0" indent="-571500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6pPr>
    <a:lvl7pPr marL="5509260" marR="0" indent="-571500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7pPr>
    <a:lvl8pPr marL="6332220" marR="0" indent="-571500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8pPr>
    <a:lvl9pPr marL="7155180" marR="0" indent="-571500" algn="l" defTabSz="82296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Pct val="100000"/>
      <a:buFontTx/>
      <a:buChar char="•"/>
      <a:tabLst/>
      <a:defRPr kumimoji="0" sz="5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loOT-Xbold"/>
        <a:ea typeface="MiloOT-Xbold"/>
        <a:cs typeface="MiloOT-Xbold"/>
        <a:sym typeface="MiloOT-X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iassi, Enrico - (eschiassi)" initials="SE(" lastIdx="3" clrIdx="0">
    <p:extLst>
      <p:ext uri="{19B8F6BF-5375-455C-9EA6-DF929625EA0E}">
        <p15:presenceInfo xmlns:p15="http://schemas.microsoft.com/office/powerpoint/2012/main" userId="S::eschiassi@email.arizona.edu::a9dcd184-6258-4871-aa50-5d6e33e7ad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102F"/>
    <a:srgbClr val="250F35"/>
    <a:srgbClr val="1F56FF"/>
    <a:srgbClr val="000000"/>
    <a:srgbClr val="F94FFF"/>
    <a:srgbClr val="090F34"/>
    <a:srgbClr val="B2B4FA"/>
    <a:srgbClr val="170E3D"/>
    <a:srgbClr val="401A47"/>
    <a:srgbClr val="384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3256" autoAdjust="0"/>
  </p:normalViewPr>
  <p:slideViewPr>
    <p:cSldViewPr snapToGrid="0" snapToObjects="1">
      <p:cViewPr varScale="1">
        <p:scale>
          <a:sx n="71" d="100"/>
          <a:sy n="71" d="100"/>
        </p:scale>
        <p:origin x="1032" y="60"/>
      </p:cViewPr>
      <p:guideLst/>
    </p:cSldViewPr>
  </p:slideViewPr>
  <p:outlineViewPr>
    <p:cViewPr>
      <p:scale>
        <a:sx n="33" d="100"/>
        <a:sy n="33" d="100"/>
      </p:scale>
      <p:origin x="0" y="-7712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93F0ED-F37D-8844-B9D6-2ED4002858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820A3-803F-394E-BBEF-1388891D46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C7D55-9FEB-2344-B2F6-2CC7DEA43AAA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EE3E9-02FA-4E48-9785-85E7A8039B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E170B-A21D-EE42-B501-5E1D9B5FD0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3E54F-EBC4-6B49-9E05-24F6669D3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3520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47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defTabSz="822960" latinLnBrk="0">
      <a:defRPr sz="1200">
        <a:latin typeface="+mj-lt"/>
        <a:ea typeface="+mj-ea"/>
        <a:cs typeface="+mj-cs"/>
        <a:sym typeface="Calibri"/>
      </a:defRPr>
    </a:lvl1pPr>
    <a:lvl2pPr indent="228600" defTabSz="822960" latinLnBrk="0">
      <a:defRPr sz="1200">
        <a:latin typeface="+mj-lt"/>
        <a:ea typeface="+mj-ea"/>
        <a:cs typeface="+mj-cs"/>
        <a:sym typeface="Calibri"/>
      </a:defRPr>
    </a:lvl2pPr>
    <a:lvl3pPr indent="457200" defTabSz="822960" latinLnBrk="0">
      <a:defRPr sz="1200">
        <a:latin typeface="+mj-lt"/>
        <a:ea typeface="+mj-ea"/>
        <a:cs typeface="+mj-cs"/>
        <a:sym typeface="Calibri"/>
      </a:defRPr>
    </a:lvl3pPr>
    <a:lvl4pPr indent="685800" defTabSz="822960" latinLnBrk="0">
      <a:defRPr sz="1200">
        <a:latin typeface="+mj-lt"/>
        <a:ea typeface="+mj-ea"/>
        <a:cs typeface="+mj-cs"/>
        <a:sym typeface="Calibri"/>
      </a:defRPr>
    </a:lvl4pPr>
    <a:lvl5pPr indent="914400" defTabSz="822960" latinLnBrk="0">
      <a:defRPr sz="1200">
        <a:latin typeface="+mj-lt"/>
        <a:ea typeface="+mj-ea"/>
        <a:cs typeface="+mj-cs"/>
        <a:sym typeface="Calibri"/>
      </a:defRPr>
    </a:lvl5pPr>
    <a:lvl6pPr indent="1143000" defTabSz="822960" latinLnBrk="0">
      <a:defRPr sz="1200">
        <a:latin typeface="+mj-lt"/>
        <a:ea typeface="+mj-ea"/>
        <a:cs typeface="+mj-cs"/>
        <a:sym typeface="Calibri"/>
      </a:defRPr>
    </a:lvl6pPr>
    <a:lvl7pPr indent="1371600" defTabSz="822960" latinLnBrk="0">
      <a:defRPr sz="1200">
        <a:latin typeface="+mj-lt"/>
        <a:ea typeface="+mj-ea"/>
        <a:cs typeface="+mj-cs"/>
        <a:sym typeface="Calibri"/>
      </a:defRPr>
    </a:lvl7pPr>
    <a:lvl8pPr indent="1600200" defTabSz="822960" latinLnBrk="0">
      <a:defRPr sz="1200">
        <a:latin typeface="+mj-lt"/>
        <a:ea typeface="+mj-ea"/>
        <a:cs typeface="+mj-cs"/>
        <a:sym typeface="Calibri"/>
      </a:defRPr>
    </a:lvl8pPr>
    <a:lvl9pPr indent="1828800" defTabSz="82296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7675" y="685800"/>
            <a:ext cx="5962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14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7675" y="685800"/>
            <a:ext cx="5962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28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0"/>
            <a:ext cx="18288000" cy="2142067"/>
            <a:chOff x="0" y="0"/>
            <a:chExt cx="18288000" cy="2142066"/>
          </a:xfrm>
        </p:grpSpPr>
        <p:sp>
          <p:nvSpPr>
            <p:cNvPr id="20" name="Shape 20"/>
            <p:cNvSpPr/>
            <p:nvPr/>
          </p:nvSpPr>
          <p:spPr>
            <a:xfrm>
              <a:off x="0" y="0"/>
              <a:ext cx="18288000" cy="214206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300"/>
                </a:spcBef>
                <a:defRPr sz="5800" b="0">
                  <a:solidFill>
                    <a:srgbClr val="000000">
                      <a:alpha val="0"/>
                    </a:srgbClr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0"/>
              <a:ext cx="18288000" cy="942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spcBef>
                  <a:spcPts val="1300"/>
                </a:spcBef>
                <a:defRPr sz="5800" b="0">
                  <a:solidFill>
                    <a:srgbClr val="000000">
                      <a:alpha val="0"/>
                    </a:srgbClr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Drag picture to placeholder or click icon to add</a:t>
              </a:r>
            </a:p>
          </p:txBody>
        </p:sp>
      </p:grpSp>
      <p:sp>
        <p:nvSpPr>
          <p:cNvPr id="23" name="Shape 23"/>
          <p:cNvSpPr/>
          <p:nvPr/>
        </p:nvSpPr>
        <p:spPr>
          <a:xfrm>
            <a:off x="642939" y="645584"/>
            <a:ext cx="11743746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spcBef>
                <a:spcPts val="1200"/>
              </a:spcBef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HEADER TEXT</a:t>
            </a:r>
          </a:p>
        </p:txBody>
      </p:sp>
      <p:pic>
        <p:nvPicPr>
          <p:cNvPr id="24" name="image3.png" descr="UA_OFR_RGB_Primary_SVG_whit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448" y="410719"/>
            <a:ext cx="4966302" cy="1210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66700"/>
            <a:ext cx="18453115" cy="11074400"/>
          </a:xfrm>
          <a:prstGeom prst="rect">
            <a:avLst/>
          </a:prstGeom>
        </p:spPr>
      </p:pic>
      <p:sp>
        <p:nvSpPr>
          <p:cNvPr id="27" name="Shape 27"/>
          <p:cNvSpPr>
            <a:spLocks noGrp="1"/>
          </p:cNvSpPr>
          <p:nvPr>
            <p:ph type="body" sz="quarter" idx="14"/>
          </p:nvPr>
        </p:nvSpPr>
        <p:spPr>
          <a:xfrm>
            <a:off x="2071077" y="2846141"/>
            <a:ext cx="14145847" cy="95581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700"/>
              </a:spcBef>
              <a:buSzTx/>
              <a:buFontTx/>
              <a:buNone/>
              <a:defRPr sz="3000" b="1" spc="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5"/>
          </p:nvPr>
        </p:nvSpPr>
        <p:spPr>
          <a:xfrm>
            <a:off x="2071689" y="6020506"/>
            <a:ext cx="7246937" cy="62786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>
              <a:spcBef>
                <a:spcPts val="700"/>
              </a:spcBef>
              <a:buSzTx/>
              <a:buFontTx/>
              <a:buNone/>
              <a:defRPr sz="3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6"/>
          </p:nvPr>
        </p:nvSpPr>
        <p:spPr>
          <a:xfrm>
            <a:off x="2071689" y="7336935"/>
            <a:ext cx="7246937" cy="60042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marL="0" indent="0" defTabSz="798271">
              <a:spcBef>
                <a:spcPts val="600"/>
              </a:spcBef>
              <a:buSzTx/>
              <a:buFontTx/>
              <a:buNone/>
              <a:defRPr sz="291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162300" y="3952007"/>
            <a:ext cx="12414250" cy="6543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74FCD4A3-997A-49ED-8DE3-A31304C442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3516" y="84262"/>
            <a:ext cx="2600967" cy="1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929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1.jpeg" descr="Brochure_cover.jpg"/>
          <p:cNvPicPr>
            <a:picLocks noChangeAspect="1"/>
          </p:cNvPicPr>
          <p:nvPr userDrawn="1"/>
        </p:nvPicPr>
        <p:blipFill>
          <a:blip r:embed="rId2"/>
          <a:srcRect t="68929" b="23525"/>
          <a:stretch>
            <a:fillRect/>
          </a:stretch>
        </p:blipFill>
        <p:spPr>
          <a:xfrm>
            <a:off x="-60679" y="0"/>
            <a:ext cx="18348679" cy="214206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/>
        </p:nvSpPr>
        <p:spPr>
          <a:xfrm>
            <a:off x="0" y="3254"/>
            <a:ext cx="18288000" cy="2142068"/>
          </a:xfrm>
          <a:prstGeom prst="rect">
            <a:avLst/>
          </a:prstGeom>
          <a:blipFill rotWithShape="1">
            <a:blip r:embed="rId3"/>
            <a:srcRect/>
            <a:stretch>
              <a:fillRect/>
            </a:stretch>
          </a:blip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>
              <a:spcBef>
                <a:spcPts val="1300"/>
              </a:spcBef>
              <a:defRPr sz="5800" b="0">
                <a:solidFill>
                  <a:srgbClr val="000000">
                    <a:alpha val="0"/>
                  </a:srgbClr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" name="Rectangle 1"/>
          <p:cNvSpPr/>
          <p:nvPr userDrawn="1"/>
        </p:nvSpPr>
        <p:spPr>
          <a:xfrm>
            <a:off x="3162300" y="3952007"/>
            <a:ext cx="12414250" cy="6543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74FCD4A3-997A-49ED-8DE3-A31304C442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8433" y="288571"/>
            <a:ext cx="2600967" cy="15649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hape 47"/>
          <p:cNvSpPr>
            <a:spLocks noGrp="1"/>
          </p:cNvSpPr>
          <p:nvPr>
            <p:ph type="body" idx="14"/>
          </p:nvPr>
        </p:nvSpPr>
        <p:spPr>
          <a:xfrm>
            <a:off x="642938" y="2845947"/>
            <a:ext cx="17044700" cy="67608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marL="581526" lvl="0" indent="-581526" defTabSz="457200">
              <a:spcBef>
                <a:spcPts val="2500"/>
              </a:spcBef>
              <a:buFontTx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Click to edit Master text styles</a:t>
            </a:r>
          </a:p>
          <a:p>
            <a:pPr marL="581526" lvl="1" indent="-581526" defTabSz="457200">
              <a:spcBef>
                <a:spcPts val="2500"/>
              </a:spcBef>
              <a:buFontTx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Second level</a:t>
            </a:r>
          </a:p>
          <a:p>
            <a:pPr marL="581526" lvl="2" indent="-581526" defTabSz="457200">
              <a:spcBef>
                <a:spcPts val="2500"/>
              </a:spcBef>
              <a:buFontTx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Third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52004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Brochure_cover.jpg"/>
          <p:cNvPicPr>
            <a:picLocks noChangeAspect="1"/>
          </p:cNvPicPr>
          <p:nvPr/>
        </p:nvPicPr>
        <p:blipFill>
          <a:blip r:embed="rId4"/>
          <a:srcRect t="68929" b="23525"/>
          <a:stretch>
            <a:fillRect/>
          </a:stretch>
        </p:blipFill>
        <p:spPr>
          <a:xfrm>
            <a:off x="0" y="0"/>
            <a:ext cx="18513779" cy="21420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5"/>
          <p:cNvGrpSpPr/>
          <p:nvPr/>
        </p:nvGrpSpPr>
        <p:grpSpPr>
          <a:xfrm>
            <a:off x="0" y="0"/>
            <a:ext cx="18288000" cy="2142067"/>
            <a:chOff x="0" y="0"/>
            <a:chExt cx="18288000" cy="2142066"/>
          </a:xfrm>
        </p:grpSpPr>
        <p:sp>
          <p:nvSpPr>
            <p:cNvPr id="3" name="Shape 3"/>
            <p:cNvSpPr/>
            <p:nvPr/>
          </p:nvSpPr>
          <p:spPr>
            <a:xfrm>
              <a:off x="0" y="0"/>
              <a:ext cx="18288000" cy="2142067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300"/>
                </a:spcBef>
                <a:defRPr sz="5800" b="0">
                  <a:solidFill>
                    <a:srgbClr val="000000">
                      <a:alpha val="0"/>
                    </a:srgbClr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4" name="Shape 4"/>
            <p:cNvSpPr/>
            <p:nvPr/>
          </p:nvSpPr>
          <p:spPr>
            <a:xfrm>
              <a:off x="0" y="0"/>
              <a:ext cx="18288000" cy="942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spcBef>
                  <a:spcPts val="1300"/>
                </a:spcBef>
                <a:defRPr sz="5800" b="0">
                  <a:solidFill>
                    <a:srgbClr val="000000">
                      <a:alpha val="0"/>
                    </a:srgbClr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Drag picture to placeholder or click icon to add</a:t>
              </a:r>
            </a:p>
          </p:txBody>
        </p:sp>
      </p:grpSp>
      <p:sp>
        <p:nvSpPr>
          <p:cNvPr id="13" name="Shape 47"/>
          <p:cNvSpPr txBox="1">
            <a:spLocks/>
          </p:cNvSpPr>
          <p:nvPr userDrawn="1"/>
        </p:nvSpPr>
        <p:spPr>
          <a:xfrm>
            <a:off x="642938" y="2845947"/>
            <a:ext cx="17044700" cy="67608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617219" marR="0" indent="-61721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latinLnBrk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581526" indent="-581526" defTabSz="457200" hangingPunct="1">
              <a:spcBef>
                <a:spcPts val="2500"/>
              </a:spcBef>
              <a:buFontTx/>
              <a:buChar char="•"/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en-US">
                <a:latin typeface="+mn-lt"/>
                <a:ea typeface="+mn-ea"/>
                <a:cs typeface="+mn-cs"/>
                <a:sym typeface="Helvetica"/>
              </a:rPr>
              <a:t>Click to edit Master text styles</a:t>
            </a:r>
          </a:p>
          <a:p>
            <a:pPr marL="1324275" indent="-501315" defTabSz="457200" hangingPunct="1">
              <a:spcBef>
                <a:spcPts val="2500"/>
              </a:spcBef>
              <a:buFontTx/>
              <a:buChar char="-"/>
              <a:defRPr sz="50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5000">
                <a:latin typeface="+mn-lt"/>
                <a:ea typeface="+mn-ea"/>
                <a:cs typeface="+mn-cs"/>
                <a:sym typeface="Helvetica"/>
              </a:rPr>
              <a:t>Second level</a:t>
            </a:r>
          </a:p>
          <a:p>
            <a:pPr marL="1874520" indent="-228600" defTabSz="457200" hangingPunct="1">
              <a:spcBef>
                <a:spcPts val="2500"/>
              </a:spcBef>
              <a:buFontTx/>
              <a:buChar char="•"/>
              <a:defRPr sz="4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4300">
                <a:latin typeface="+mn-lt"/>
                <a:ea typeface="+mn-ea"/>
                <a:cs typeface="+mn-cs"/>
                <a:sym typeface="Helvetica"/>
              </a:rPr>
              <a:t>Third level</a:t>
            </a:r>
            <a:endParaRPr lang="en-US" sz="4300" dirty="0"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221533" y="248001"/>
            <a:ext cx="1731414" cy="164606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7868900" y="9917113"/>
            <a:ext cx="381000" cy="5603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0E3D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63F60CC-3F10-4305-A57F-80EA33FE57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" y="55032"/>
            <a:ext cx="15773400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ransition spd="med"/>
  <p:hf hdr="0" ftr="0" dt="0"/>
  <p:txStyles>
    <p:titleStyle>
      <a:lvl1pPr marL="0" marR="0" indent="0" algn="l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ln>
            <a:noFill/>
          </a:ln>
          <a:solidFill>
            <a:srgbClr val="FFFFFF"/>
          </a:solidFill>
          <a:uFillTx/>
          <a:latin typeface="Times New Roman" panose="02020603050405020304" pitchFamily="18" charset="0"/>
          <a:ea typeface="+mj-ea"/>
          <a:cs typeface="Times New Roman" panose="02020603050405020304" pitchFamily="18" charset="0"/>
          <a:sym typeface="Calibri"/>
        </a:defRPr>
      </a:lvl1pPr>
      <a:lvl2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617219" marR="0" indent="-61721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1419605" marR="0" indent="-596645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–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2200939" marR="0" indent="-55501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3131820" marR="0" indent="-662940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–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3954779" marR="0" indent="-66293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»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4777739" marR="0" indent="-66293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5600700" marR="0" indent="-66293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6423659" marR="0" indent="-662939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7246619" marR="0" indent="-662940" algn="l" defTabSz="822960" rtl="0" eaLnBrk="1" latinLnBrk="0" hangingPunct="1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 typeface="Helvetica"/>
        <a:buChar char="•"/>
        <a:tabLst/>
        <a:defRPr sz="5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82296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64592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2468879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329184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11480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4937759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576072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6583680" algn="r" defTabSz="82296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13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emf"/><Relationship Id="rId3" Type="http://schemas.openxmlformats.org/officeDocument/2006/relationships/tags" Target="../tags/tag103.xml"/><Relationship Id="rId7" Type="http://schemas.openxmlformats.org/officeDocument/2006/relationships/image" Target="../media/image227.emf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226.png"/><Relationship Id="rId5" Type="http://schemas.openxmlformats.org/officeDocument/2006/relationships/image" Target="../media/image8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234.png"/><Relationship Id="rId3" Type="http://schemas.openxmlformats.org/officeDocument/2006/relationships/tags" Target="../tags/tag10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33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232.emf"/><Relationship Id="rId5" Type="http://schemas.openxmlformats.org/officeDocument/2006/relationships/tags" Target="../tags/tag108.xml"/><Relationship Id="rId10" Type="http://schemas.openxmlformats.org/officeDocument/2006/relationships/image" Target="../media/image231.emf"/><Relationship Id="rId4" Type="http://schemas.openxmlformats.org/officeDocument/2006/relationships/tags" Target="../tags/tag107.xml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tags" Target="../tags/tag112.xml"/><Relationship Id="rId7" Type="http://schemas.openxmlformats.org/officeDocument/2006/relationships/image" Target="../media/image237.emf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236.png"/><Relationship Id="rId5" Type="http://schemas.openxmlformats.org/officeDocument/2006/relationships/image" Target="../media/image81.png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tags" Target="../tags/tag115.xml"/><Relationship Id="rId7" Type="http://schemas.openxmlformats.org/officeDocument/2006/relationships/image" Target="../media/image241.emf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3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49.png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../media/image248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247.png"/><Relationship Id="rId5" Type="http://schemas.openxmlformats.org/officeDocument/2006/relationships/tags" Target="../tags/tag120.xml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tags" Target="../tags/tag119.xml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G"/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5.xml"/><Relationship Id="rId7" Type="http://schemas.openxmlformats.org/officeDocument/2006/relationships/image" Target="../media/image2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9.xml"/><Relationship Id="rId7" Type="http://schemas.openxmlformats.org/officeDocument/2006/relationships/image" Target="../media/image3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36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35.png"/><Relationship Id="rId5" Type="http://schemas.openxmlformats.org/officeDocument/2006/relationships/tags" Target="../tags/tag25.xml"/><Relationship Id="rId10" Type="http://schemas.openxmlformats.org/officeDocument/2006/relationships/image" Target="../media/image34.png"/><Relationship Id="rId4" Type="http://schemas.openxmlformats.org/officeDocument/2006/relationships/tags" Target="../tags/tag24.xm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54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53.png"/><Relationship Id="rId2" Type="http://schemas.openxmlformats.org/officeDocument/2006/relationships/tags" Target="../tags/tag31.xml"/><Relationship Id="rId16" Type="http://schemas.openxmlformats.org/officeDocument/2006/relationships/image" Target="../media/image5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52.png"/><Relationship Id="rId5" Type="http://schemas.openxmlformats.org/officeDocument/2006/relationships/tags" Target="../tags/tag34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5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71.png"/><Relationship Id="rId5" Type="http://schemas.openxmlformats.org/officeDocument/2006/relationships/tags" Target="../tags/tag48.xml"/><Relationship Id="rId10" Type="http://schemas.openxmlformats.org/officeDocument/2006/relationships/image" Target="../media/image70.png"/><Relationship Id="rId4" Type="http://schemas.openxmlformats.org/officeDocument/2006/relationships/tags" Target="../tags/tag47.xml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76.png"/><Relationship Id="rId7" Type="http://schemas.openxmlformats.org/officeDocument/2006/relationships/image" Target="../media/image5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3.emf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82.em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86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1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126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1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2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gif"/><Relationship Id="rId4" Type="http://schemas.openxmlformats.org/officeDocument/2006/relationships/image" Target="../media/image154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6.emf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jpeg"/><Relationship Id="rId4" Type="http://schemas.openxmlformats.org/officeDocument/2006/relationships/image" Target="../media/image1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1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9.jp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5" Type="http://schemas.openxmlformats.org/officeDocument/2006/relationships/image" Target="../media/image167.png"/><Relationship Id="rId4" Type="http://schemas.openxmlformats.org/officeDocument/2006/relationships/image" Target="../media/image10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3.xml"/><Relationship Id="rId16" Type="http://schemas.openxmlformats.org/officeDocument/2006/relationships/image" Target="../media/image1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4.png"/><Relationship Id="rId5" Type="http://schemas.openxmlformats.org/officeDocument/2006/relationships/tags" Target="../tags/tag6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tags" Target="../tags/tag72.xml"/><Relationship Id="rId7" Type="http://schemas.openxmlformats.org/officeDocument/2006/relationships/image" Target="../media/image170.JPG"/><Relationship Id="rId12" Type="http://schemas.openxmlformats.org/officeDocument/2006/relationships/image" Target="../media/image175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4.png"/><Relationship Id="rId5" Type="http://schemas.openxmlformats.org/officeDocument/2006/relationships/tags" Target="../tags/tag74.xml"/><Relationship Id="rId10" Type="http://schemas.openxmlformats.org/officeDocument/2006/relationships/image" Target="../media/image173.png"/><Relationship Id="rId4" Type="http://schemas.openxmlformats.org/officeDocument/2006/relationships/tags" Target="../tags/tag73.xml"/><Relationship Id="rId9" Type="http://schemas.openxmlformats.org/officeDocument/2006/relationships/image" Target="../media/image17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8.png"/><Relationship Id="rId3" Type="http://schemas.openxmlformats.org/officeDocument/2006/relationships/tags" Target="../tags/tag77.xml"/><Relationship Id="rId7" Type="http://schemas.openxmlformats.org/officeDocument/2006/relationships/image" Target="../media/image171.png"/><Relationship Id="rId12" Type="http://schemas.openxmlformats.org/officeDocument/2006/relationships/image" Target="../media/image177.gif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6.gif"/><Relationship Id="rId5" Type="http://schemas.openxmlformats.org/officeDocument/2006/relationships/tags" Target="../tags/tag79.xml"/><Relationship Id="rId10" Type="http://schemas.openxmlformats.org/officeDocument/2006/relationships/image" Target="../media/image174.png"/><Relationship Id="rId4" Type="http://schemas.openxmlformats.org/officeDocument/2006/relationships/tags" Target="../tags/tag78.xml"/><Relationship Id="rId9" Type="http://schemas.openxmlformats.org/officeDocument/2006/relationships/image" Target="../media/image17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gif"/><Relationship Id="rId3" Type="http://schemas.openxmlformats.org/officeDocument/2006/relationships/tags" Target="../tags/tag82.xml"/><Relationship Id="rId7" Type="http://schemas.openxmlformats.org/officeDocument/2006/relationships/image" Target="../media/image176.gif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17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8.png"/><Relationship Id="rId4" Type="http://schemas.openxmlformats.org/officeDocument/2006/relationships/tags" Target="../tags/tag83.xml"/><Relationship Id="rId9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0.png"/><Relationship Id="rId5" Type="http://schemas.openxmlformats.org/officeDocument/2006/relationships/image" Target="../media/image181.emf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eg"/><Relationship Id="rId5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3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196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199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7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4" Type="http://schemas.openxmlformats.org/officeDocument/2006/relationships/image" Target="../media/image20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4" Type="http://schemas.openxmlformats.org/officeDocument/2006/relationships/image" Target="../media/image20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4" Type="http://schemas.openxmlformats.org/officeDocument/2006/relationships/image" Target="../media/image2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2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4" Type="http://schemas.openxmlformats.org/officeDocument/2006/relationships/image" Target="../media/image2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10678" y="9581322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071077" y="4139397"/>
            <a:ext cx="14145847" cy="9558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Enrico Schiassi</a:t>
            </a:r>
          </a:p>
        </p:txBody>
      </p:sp>
      <p:sp>
        <p:nvSpPr>
          <p:cNvPr id="7" name="Shape 277"/>
          <p:cNvSpPr>
            <a:spLocks noGrp="1"/>
          </p:cNvSpPr>
          <p:nvPr>
            <p:ph type="body" sz="quarter" idx="15"/>
          </p:nvPr>
        </p:nvSpPr>
        <p:spPr>
          <a:xfrm>
            <a:off x="5055448" y="4851524"/>
            <a:ext cx="8177104" cy="109329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and Industrial Engineering</a:t>
            </a:r>
          </a:p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University of Arizona, USA</a:t>
            </a:r>
          </a:p>
        </p:txBody>
      </p:sp>
      <p:sp>
        <p:nvSpPr>
          <p:cNvPr id="9" name="Shape 277"/>
          <p:cNvSpPr>
            <a:spLocks noGrp="1"/>
          </p:cNvSpPr>
          <p:nvPr>
            <p:ph type="body" sz="quarter" idx="15"/>
          </p:nvPr>
        </p:nvSpPr>
        <p:spPr>
          <a:xfrm>
            <a:off x="454541" y="9690100"/>
            <a:ext cx="5153937" cy="81357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Doctoral Final </a:t>
            </a:r>
            <a:r>
              <a:rPr lang="en-US" dirty="0"/>
              <a:t>Oral Defense</a:t>
            </a:r>
          </a:p>
          <a:p>
            <a:r>
              <a:rPr lang="en-US" dirty="0"/>
              <a:t>November 30th 2022</a:t>
            </a:r>
          </a:p>
        </p:txBody>
      </p:sp>
      <p:sp>
        <p:nvSpPr>
          <p:cNvPr id="8" name="Shape 275">
            <a:extLst>
              <a:ext uri="{FF2B5EF4-FFF2-40B4-BE49-F238E27FC236}">
                <a16:creationId xmlns:a16="http://schemas.microsoft.com/office/drawing/2014/main" id="{B545E35D-0AC8-42DB-8303-F19AE9E637DC}"/>
              </a:ext>
            </a:extLst>
          </p:cNvPr>
          <p:cNvSpPr txBox="1">
            <a:spLocks/>
          </p:cNvSpPr>
          <p:nvPr/>
        </p:nvSpPr>
        <p:spPr>
          <a:xfrm>
            <a:off x="1140910" y="2226290"/>
            <a:ext cx="16339400" cy="1610147"/>
          </a:xfrm>
          <a:prstGeom prst="rect">
            <a:avLst/>
          </a:prstGeom>
        </p:spPr>
        <p:txBody>
          <a:bodyPr/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358D70-C996-42EF-AD86-A56FBFE93030}"/>
              </a:ext>
            </a:extLst>
          </p:cNvPr>
          <p:cNvSpPr txBox="1"/>
          <p:nvPr/>
        </p:nvSpPr>
        <p:spPr>
          <a:xfrm>
            <a:off x="508000" y="2013099"/>
            <a:ext cx="17373600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0" algn="ctr" hangingPunct="1">
              <a:defRPr/>
            </a:pPr>
            <a:r>
              <a:rPr lang="en-US" sz="3600" spc="900" dirty="0">
                <a:latin typeface="Times New Roman"/>
                <a:cs typeface="Times New Roman"/>
                <a:sym typeface="Times New Roman"/>
              </a:rPr>
              <a:t> Extreme Theory of Functional Connections (X-TFC) </a:t>
            </a:r>
          </a:p>
          <a:p>
            <a:pPr lvl="0" algn="ctr" hangingPunct="1">
              <a:defRPr/>
            </a:pPr>
            <a:r>
              <a:rPr lang="en-US" sz="3600" spc="900" dirty="0">
                <a:latin typeface="Times New Roman"/>
                <a:cs typeface="Times New Roman"/>
                <a:sym typeface="Times New Roman"/>
              </a:rPr>
              <a:t>for Problems Involving Differential Equations with Applications to Optimal Control Problems</a:t>
            </a:r>
            <a:endParaRPr kumimoji="0" lang="en-US" sz="3600" i="0" u="none" strike="noStrike" kern="0" cap="none" spc="9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" name="Shape 277"/>
          <p:cNvSpPr>
            <a:spLocks noGrp="1"/>
          </p:cNvSpPr>
          <p:nvPr>
            <p:ph type="body" sz="quarter" idx="15"/>
          </p:nvPr>
        </p:nvSpPr>
        <p:spPr>
          <a:xfrm>
            <a:off x="454540" y="6901095"/>
            <a:ext cx="5311260" cy="18629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/>
              <a:t>Prof. Roberto </a:t>
            </a:r>
            <a:r>
              <a:rPr lang="en-US" sz="2400" dirty="0" err="1"/>
              <a:t>Furfaro</a:t>
            </a:r>
            <a:r>
              <a:rPr lang="en-US" sz="2400" dirty="0"/>
              <a:t> (advisor,  chair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Prof. </a:t>
            </a:r>
            <a:r>
              <a:rPr lang="en-US" sz="2400" dirty="0" err="1"/>
              <a:t>Jianqiang</a:t>
            </a:r>
            <a:r>
              <a:rPr lang="en-US" sz="2400" dirty="0"/>
              <a:t> Cheng (member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Prof. Larry Head (member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Prof. Clayton T. Morrison (member)</a:t>
            </a:r>
          </a:p>
        </p:txBody>
      </p:sp>
    </p:spTree>
    <p:extLst>
      <p:ext uri="{BB962C8B-B14F-4D97-AF65-F5344CB8AC3E}">
        <p14:creationId xmlns:p14="http://schemas.microsoft.com/office/powerpoint/2010/main" val="29898160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</a:t>
            </a:r>
            <a:r>
              <a:rPr lang="en-US" baseline="30000" dirty="0"/>
              <a:t>*</a:t>
            </a:r>
          </a:p>
        </p:txBody>
      </p:sp>
      <p:grpSp>
        <p:nvGrpSpPr>
          <p:cNvPr id="38" name="Gruppo 36">
            <a:extLst>
              <a:ext uri="{FF2B5EF4-FFF2-40B4-BE49-F238E27FC236}">
                <a16:creationId xmlns:a16="http://schemas.microsoft.com/office/drawing/2014/main" id="{ABC4F14D-13FF-48A2-92B9-EA24354C3D53}"/>
              </a:ext>
            </a:extLst>
          </p:cNvPr>
          <p:cNvGrpSpPr/>
          <p:nvPr/>
        </p:nvGrpSpPr>
        <p:grpSpPr>
          <a:xfrm>
            <a:off x="161827" y="2838376"/>
            <a:ext cx="12376536" cy="6909448"/>
            <a:chOff x="246888" y="1792224"/>
            <a:chExt cx="8108738" cy="4064063"/>
          </a:xfrm>
        </p:grpSpPr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A3749155-982C-4E28-B337-4138A6018E4E}"/>
                </a:ext>
              </a:extLst>
            </p:cNvPr>
            <p:cNvSpPr txBox="1"/>
            <p:nvPr/>
          </p:nvSpPr>
          <p:spPr>
            <a:xfrm>
              <a:off x="2907182" y="4660444"/>
              <a:ext cx="544492" cy="388750"/>
            </a:xfrm>
            <a:prstGeom prst="rect">
              <a:avLst/>
            </a:prstGeom>
            <a:noFill/>
            <a:ln w="381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pic>
          <p:nvPicPr>
            <p:cNvPr id="40" name="Picture 8">
              <a:extLst>
                <a:ext uri="{FF2B5EF4-FFF2-40B4-BE49-F238E27FC236}">
                  <a16:creationId xmlns:a16="http://schemas.microsoft.com/office/drawing/2014/main" id="{8C45B583-1762-46AB-95B6-E57B2A97E7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8" y="1792224"/>
              <a:ext cx="8108738" cy="4004926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cxnSp>
          <p:nvCxnSpPr>
            <p:cNvPr id="41" name="Straight Arrow Connector 7">
              <a:extLst>
                <a:ext uri="{FF2B5EF4-FFF2-40B4-BE49-F238E27FC236}">
                  <a16:creationId xmlns:a16="http://schemas.microsoft.com/office/drawing/2014/main" id="{7920698E-D2BC-4193-8C6F-67EAF85A5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2544" y="3333750"/>
              <a:ext cx="0" cy="83684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B7CF7906-39B8-4122-B9F6-6C79284D2DC8}"/>
                </a:ext>
              </a:extLst>
            </p:cNvPr>
            <p:cNvSpPr txBox="1"/>
            <p:nvPr/>
          </p:nvSpPr>
          <p:spPr>
            <a:xfrm>
              <a:off x="335792" y="3377806"/>
              <a:ext cx="2523535" cy="184738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3">
                  <a:extLst>
                    <a:ext uri="{FF2B5EF4-FFF2-40B4-BE49-F238E27FC236}">
                      <a16:creationId xmlns:a16="http://schemas.microsoft.com/office/drawing/2014/main" id="{2EA10B32-89D1-4A17-800F-07E4263FC682}"/>
                    </a:ext>
                  </a:extLst>
                </p:cNvPr>
                <p:cNvSpPr txBox="1"/>
                <p:nvPr/>
              </p:nvSpPr>
              <p:spPr>
                <a:xfrm>
                  <a:off x="299380" y="3802430"/>
                  <a:ext cx="2570431" cy="620542"/>
                </a:xfrm>
                <a:prstGeom prst="rect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ysDash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normAutofit/>
                </a:bodyPr>
                <a:lstStyle/>
                <a:p>
                  <a:r>
                    <a:rPr lang="en-US" sz="1957" b="1" dirty="0">
                      <a:solidFill>
                        <a:srgbClr val="000000"/>
                      </a:solidFill>
                      <a:ea typeface="MiloOT-Xbold"/>
                      <a:cs typeface="MiloOT-Xbold"/>
                      <a:sym typeface="MiloOT-Xbold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957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𝒖</m:t>
                      </m:r>
                      <m:r>
                        <a:rPr lang="en-US" sz="1957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=</m:t>
                      </m:r>
                      <m:r>
                        <a:rPr lang="en-US" sz="1957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𝑩</m:t>
                      </m:r>
                      <m:d>
                        <m:dPr>
                          <m:ctrlP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</m:ctrlPr>
                        </m:dPr>
                        <m:e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𝒙</m:t>
                          </m:r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,</m:t>
                          </m:r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957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loOT-Xbold"/>
                                  <a:cs typeface="MiloOT-Xbold"/>
                                  <a:sym typeface="MiloOT-Xbold"/>
                                </a:rPr>
                              </m:ctrlPr>
                            </m:dPr>
                            <m:e>
                              <m:r>
                                <a:rPr lang="en-US" sz="1957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loOT-Xbold"/>
                                  <a:cs typeface="MiloOT-Xbold"/>
                                  <a:sym typeface="MiloOT-Xbold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195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95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195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5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a14:m>
                  <a:endParaRPr lang="en-US" sz="1957" b="1" dirty="0">
                    <a:solidFill>
                      <a:srgbClr val="000000"/>
                    </a:solidFill>
                    <a:ea typeface="MiloOT-Xbold"/>
                    <a:cs typeface="MiloOT-Xbold"/>
                    <a:sym typeface="MiloOT-Xbold"/>
                  </a:endParaRPr>
                </a:p>
              </p:txBody>
            </p:sp>
          </mc:Choice>
          <mc:Fallback xmlns="">
            <p:sp>
              <p:nvSpPr>
                <p:cNvPr id="43" name="TextBox 3">
                  <a:extLst>
                    <a:ext uri="{FF2B5EF4-FFF2-40B4-BE49-F238E27FC236}">
                      <a16:creationId xmlns:a16="http://schemas.microsoft.com/office/drawing/2014/main" id="{2EA10B32-89D1-4A17-800F-07E4263FC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380" y="3802430"/>
                  <a:ext cx="2570431" cy="6205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 cap="flat">
                  <a:solidFill>
                    <a:srgbClr val="000000"/>
                  </a:solidFill>
                  <a:prstDash val="sysDash"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C23B5D5D-E840-4504-B6E6-33E7F33FAAFC}"/>
                </a:ext>
              </a:extLst>
            </p:cNvPr>
            <p:cNvSpPr txBox="1"/>
            <p:nvPr/>
          </p:nvSpPr>
          <p:spPr>
            <a:xfrm>
              <a:off x="453960" y="3068630"/>
              <a:ext cx="1037127" cy="388750"/>
            </a:xfrm>
            <a:prstGeom prst="rect">
              <a:avLst/>
            </a:prstGeom>
            <a:noFill/>
            <a:ln w="28575" cap="flat">
              <a:solidFill>
                <a:srgbClr val="1F56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16CF4C8C-4979-47A9-B439-DBDC5215CE57}"/>
                </a:ext>
              </a:extLst>
            </p:cNvPr>
            <p:cNvSpPr txBox="1"/>
            <p:nvPr/>
          </p:nvSpPr>
          <p:spPr>
            <a:xfrm>
              <a:off x="1591314" y="3965034"/>
              <a:ext cx="393879" cy="278945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lnSpcReduction="10000"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sp>
          <p:nvSpPr>
            <p:cNvPr id="46" name="TextBox 15">
              <a:extLst>
                <a:ext uri="{FF2B5EF4-FFF2-40B4-BE49-F238E27FC236}">
                  <a16:creationId xmlns:a16="http://schemas.microsoft.com/office/drawing/2014/main" id="{B4F9FC47-7BFE-4B76-B55D-AE503067C5C1}"/>
                </a:ext>
              </a:extLst>
            </p:cNvPr>
            <p:cNvSpPr txBox="1"/>
            <p:nvPr/>
          </p:nvSpPr>
          <p:spPr>
            <a:xfrm>
              <a:off x="985701" y="3965034"/>
              <a:ext cx="435033" cy="278945"/>
            </a:xfrm>
            <a:prstGeom prst="rect">
              <a:avLst/>
            </a:prstGeom>
            <a:noFill/>
            <a:ln w="28575" cap="flat">
              <a:solidFill>
                <a:srgbClr val="1F56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lnSpcReduction="10000"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cxnSp>
          <p:nvCxnSpPr>
            <p:cNvPr id="47" name="Elbow Connector 16">
              <a:extLst>
                <a:ext uri="{FF2B5EF4-FFF2-40B4-BE49-F238E27FC236}">
                  <a16:creationId xmlns:a16="http://schemas.microsoft.com/office/drawing/2014/main" id="{F4939774-771F-48F5-8FEB-E2960C5B7C21}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rot="16200000" flipV="1">
              <a:off x="834045" y="3595860"/>
              <a:ext cx="507654" cy="230694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1F56FF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21">
              <a:extLst>
                <a:ext uri="{FF2B5EF4-FFF2-40B4-BE49-F238E27FC236}">
                  <a16:creationId xmlns:a16="http://schemas.microsoft.com/office/drawing/2014/main" id="{3D8A3A6A-789B-46AB-B084-C44B0AF55D7E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1985193" y="4104507"/>
              <a:ext cx="921032" cy="650447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9" name="TextBox 25">
              <a:extLst>
                <a:ext uri="{FF2B5EF4-FFF2-40B4-BE49-F238E27FC236}">
                  <a16:creationId xmlns:a16="http://schemas.microsoft.com/office/drawing/2014/main" id="{52B5DAFE-24C9-430A-8008-17F91AF4D188}"/>
                </a:ext>
              </a:extLst>
            </p:cNvPr>
            <p:cNvSpPr txBox="1"/>
            <p:nvPr/>
          </p:nvSpPr>
          <p:spPr>
            <a:xfrm>
              <a:off x="6002421" y="4327526"/>
              <a:ext cx="544492" cy="38875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algn="ctr" defTabSz="536735" hangingPunct="0"/>
              <a:r>
                <a:rPr lang="en-US" sz="3261" b="1" dirty="0">
                  <a:solidFill>
                    <a:srgbClr val="FF0000"/>
                  </a:solidFill>
                  <a:latin typeface="MiloOT-Xbold"/>
                  <a:ea typeface="MiloOT-Xbold"/>
                  <a:cs typeface="MiloOT-Xbold"/>
                  <a:sym typeface="MiloOT-Xbold"/>
                </a:rPr>
                <a:t>x</a:t>
              </a:r>
            </a:p>
          </p:txBody>
        </p:sp>
        <p:sp>
          <p:nvSpPr>
            <p:cNvPr id="50" name="TextBox 26">
              <a:extLst>
                <a:ext uri="{FF2B5EF4-FFF2-40B4-BE49-F238E27FC236}">
                  <a16:creationId xmlns:a16="http://schemas.microsoft.com/office/drawing/2014/main" id="{93E9C65F-C586-472C-9E9E-82D8D4EEA8FA}"/>
                </a:ext>
              </a:extLst>
            </p:cNvPr>
            <p:cNvSpPr txBox="1"/>
            <p:nvPr/>
          </p:nvSpPr>
          <p:spPr>
            <a:xfrm>
              <a:off x="6287630" y="4938193"/>
              <a:ext cx="544492" cy="388750"/>
            </a:xfrm>
            <a:prstGeom prst="rect">
              <a:avLst/>
            </a:prstGeom>
            <a:noFill/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algn="ctr" defTabSz="536735" hangingPunct="0"/>
              <a:r>
                <a:rPr lang="en-US" sz="3261" b="1" dirty="0">
                  <a:solidFill>
                    <a:srgbClr val="FF0000"/>
                  </a:solidFill>
                  <a:latin typeface="MiloOT-Xbold"/>
                  <a:ea typeface="MiloOT-Xbold"/>
                  <a:cs typeface="MiloOT-Xbold"/>
                  <a:sym typeface="MiloOT-Xbold"/>
                </a:rPr>
                <a:t>x</a:t>
              </a:r>
            </a:p>
          </p:txBody>
        </p: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0FDFDAB9-09E5-44AE-9926-02AF5588FA60}"/>
                </a:ext>
              </a:extLst>
            </p:cNvPr>
            <p:cNvSpPr/>
            <p:nvPr/>
          </p:nvSpPr>
          <p:spPr>
            <a:xfrm>
              <a:off x="5905519" y="5548860"/>
              <a:ext cx="1355409" cy="307427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r>
                <a:rPr lang="en-US" sz="1600" i="1" dirty="0">
                  <a:solidFill>
                    <a:srgbClr val="7C1E19"/>
                  </a:solidFill>
                  <a:cs typeface="Times New Roman" panose="02020603050405020304" pitchFamily="18" charset="0"/>
                </a:rPr>
                <a:t> (or analytically)</a:t>
              </a:r>
            </a:p>
          </p:txBody>
        </p:sp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B9604466-3E22-4F03-B8FC-D238CF2566BF}"/>
                </a:ext>
              </a:extLst>
            </p:cNvPr>
            <p:cNvSpPr/>
            <p:nvPr/>
          </p:nvSpPr>
          <p:spPr>
            <a:xfrm>
              <a:off x="6688835" y="2627347"/>
              <a:ext cx="1587418" cy="571580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  <p:txBody>
            <a:bodyPr wrap="square" anchor="ctr">
              <a:normAutofit/>
            </a:bodyPr>
            <a:lstStyle/>
            <a:p>
              <a:pPr algn="ctr"/>
              <a:r>
                <a:rPr lang="en-US" sz="1565" dirty="0">
                  <a:solidFill>
                    <a:srgbClr val="222222"/>
                  </a:solidFill>
                  <a:cs typeface="Times New Roman" panose="02020603050405020304" pitchFamily="18" charset="0"/>
                </a:rPr>
                <a:t>Least-Squares</a:t>
              </a:r>
            </a:p>
          </p:txBody>
        </p:sp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FAC1B183-32A2-4813-B632-918C55EE7654}"/>
                </a:ext>
              </a:extLst>
            </p:cNvPr>
            <p:cNvSpPr txBox="1"/>
            <p:nvPr/>
          </p:nvSpPr>
          <p:spPr>
            <a:xfrm>
              <a:off x="2891131" y="4189456"/>
              <a:ext cx="3236669" cy="1292118"/>
            </a:xfrm>
            <a:prstGeom prst="rect">
              <a:avLst/>
            </a:prstGeom>
            <a:noFill/>
            <a:ln w="762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grpSp>
          <p:nvGrpSpPr>
            <p:cNvPr id="54" name="Gruppo 9">
              <a:extLst>
                <a:ext uri="{FF2B5EF4-FFF2-40B4-BE49-F238E27FC236}">
                  <a16:creationId xmlns:a16="http://schemas.microsoft.com/office/drawing/2014/main" id="{3F07531E-BCF8-4A72-8389-5B643A2A4CF3}"/>
                </a:ext>
              </a:extLst>
            </p:cNvPr>
            <p:cNvGrpSpPr/>
            <p:nvPr/>
          </p:nvGrpSpPr>
          <p:grpSpPr>
            <a:xfrm>
              <a:off x="366933" y="4596913"/>
              <a:ext cx="1724069" cy="1088101"/>
              <a:chOff x="366933" y="4596913"/>
              <a:chExt cx="1724069" cy="1088101"/>
            </a:xfrm>
          </p:grpSpPr>
          <p:pic>
            <p:nvPicPr>
              <p:cNvPr id="55" name="Immagine 7">
                <a:extLst>
                  <a:ext uri="{FF2B5EF4-FFF2-40B4-BE49-F238E27FC236}">
                    <a16:creationId xmlns:a16="http://schemas.microsoft.com/office/drawing/2014/main" id="{FFC3997B-7B76-4D06-905C-F760A5B1A1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985" y="4644154"/>
                <a:ext cx="1587672" cy="1005658"/>
              </a:xfrm>
              <a:prstGeom prst="rect">
                <a:avLst/>
              </a:prstGeom>
            </p:spPr>
          </p:pic>
          <p:sp>
            <p:nvSpPr>
              <p:cNvPr id="56" name="TextBox 15">
                <a:extLst>
                  <a:ext uri="{FF2B5EF4-FFF2-40B4-BE49-F238E27FC236}">
                    <a16:creationId xmlns:a16="http://schemas.microsoft.com/office/drawing/2014/main" id="{C992049F-8032-4E8E-A4AC-2406EE26DF30}"/>
                  </a:ext>
                </a:extLst>
              </p:cNvPr>
              <p:cNvSpPr txBox="1"/>
              <p:nvPr/>
            </p:nvSpPr>
            <p:spPr>
              <a:xfrm>
                <a:off x="366933" y="4596913"/>
                <a:ext cx="1724069" cy="1088101"/>
              </a:xfrm>
              <a:prstGeom prst="rect">
                <a:avLst/>
              </a:prstGeom>
              <a:noFill/>
              <a:ln w="28575" cap="flat">
                <a:solidFill>
                  <a:srgbClr val="1F56FF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defTabSz="536735" hangingPunct="0"/>
                <a:endParaRPr lang="en-US" sz="3261" b="1" dirty="0">
                  <a:solidFill>
                    <a:srgbClr val="FFFFFF"/>
                  </a:solidFill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</p:grpSp>
      <p:cxnSp>
        <p:nvCxnSpPr>
          <p:cNvPr id="35" name="Connettore diritto 4">
            <a:extLst>
              <a:ext uri="{FF2B5EF4-FFF2-40B4-BE49-F238E27FC236}">
                <a16:creationId xmlns:a16="http://schemas.microsoft.com/office/drawing/2014/main" id="{0F4F4B3F-7024-47C1-BDB1-8DAFEC2286F6}"/>
              </a:ext>
            </a:extLst>
          </p:cNvPr>
          <p:cNvCxnSpPr>
            <a:cxnSpLocks/>
          </p:cNvCxnSpPr>
          <p:nvPr/>
        </p:nvCxnSpPr>
        <p:spPr>
          <a:xfrm flipV="1">
            <a:off x="13518104" y="2694572"/>
            <a:ext cx="3592702" cy="25353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4">
            <a:extLst>
              <a:ext uri="{FF2B5EF4-FFF2-40B4-BE49-F238E27FC236}">
                <a16:creationId xmlns:a16="http://schemas.microsoft.com/office/drawing/2014/main" id="{0F4F4B3F-7024-47C1-BDB1-8DAFEC2286F6}"/>
              </a:ext>
            </a:extLst>
          </p:cNvPr>
          <p:cNvCxnSpPr>
            <a:cxnSpLocks/>
          </p:cNvCxnSpPr>
          <p:nvPr/>
        </p:nvCxnSpPr>
        <p:spPr>
          <a:xfrm flipV="1">
            <a:off x="13875587" y="5263273"/>
            <a:ext cx="4177422" cy="48366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241963" y="2278805"/>
            <a:ext cx="5230582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Extreme Theory of Functiona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Connections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2"/>
          <p:cNvSpPr>
            <a:spLocks noGrp="1"/>
          </p:cNvSpPr>
          <p:nvPr>
            <p:ph type="body" idx="14"/>
          </p:nvPr>
        </p:nvSpPr>
        <p:spPr>
          <a:xfrm>
            <a:off x="12753351" y="2314378"/>
            <a:ext cx="5551970" cy="8024573"/>
          </a:xfrm>
          <a:ln w="38100">
            <a:noFill/>
          </a:ln>
        </p:spPr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b="1" dirty="0"/>
              <a:t>Main limitations</a:t>
            </a:r>
          </a:p>
          <a:p>
            <a:r>
              <a:rPr lang="en-US" dirty="0"/>
              <a:t>Gradient based methods are employed to train the network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Cost effective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Complexity of the networks can cause divergence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Linear problems treated as nonlinear problems</a:t>
            </a:r>
          </a:p>
          <a:p>
            <a:r>
              <a:rPr lang="en-US" dirty="0"/>
              <a:t>Initial and/or Boundary Conditions (e.g., DE constraints) included in the loss function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Cost effective (especially for PDEs)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Presence of competing objectives in the loss function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Gradient pathologies causing the training failure in learning the DE constraints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Introduction of additional hyperparameters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5838" y="9413626"/>
            <a:ext cx="9847169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De Florio, M., Johnston, H.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2021. Extreme theory of functional connections: A fast physics-informed neural network method for solving ordinary and partial differential equations. </a:t>
            </a:r>
            <a:r>
              <a:rPr lang="en-US" sz="14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457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pp.334-356.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918778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653597" y="9917113"/>
            <a:ext cx="596303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Time-Energy Optimal Intercept (cont’d)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88947" y="2182435"/>
            <a:ext cx="16964650" cy="8134954"/>
            <a:chOff x="688947" y="2182435"/>
            <a:chExt cx="16964650" cy="81349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E0C896-F094-E849-B401-C60ADCBCEF43}"/>
                </a:ext>
              </a:extLst>
            </p:cNvPr>
            <p:cNvSpPr txBox="1"/>
            <p:nvPr/>
          </p:nvSpPr>
          <p:spPr>
            <a:xfrm>
              <a:off x="2963333" y="3539067"/>
              <a:ext cx="0" cy="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rmAutofit fontScale="25000" lnSpcReduction="20000"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4DBA56-2180-3244-9A29-1B3E31B52345}"/>
                </a:ext>
              </a:extLst>
            </p:cNvPr>
            <p:cNvSpPr txBox="1"/>
            <p:nvPr/>
          </p:nvSpPr>
          <p:spPr>
            <a:xfrm>
              <a:off x="1049403" y="2182435"/>
              <a:ext cx="6103361" cy="919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rPr>
                <a:t>Time evolution of the states and control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9FC8D5-43A6-2141-9972-5000288C3332}"/>
                </a:ext>
              </a:extLst>
            </p:cNvPr>
            <p:cNvSpPr txBox="1"/>
            <p:nvPr/>
          </p:nvSpPr>
          <p:spPr>
            <a:xfrm>
              <a:off x="11006201" y="2223457"/>
              <a:ext cx="6103361" cy="919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Optimal </a:t>
              </a: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rPr>
                <a:t>Trajectories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69F55BAD-3580-4159-8592-EEE9535E1117}"/>
                </a:ext>
              </a:extLst>
            </p:cNvPr>
            <p:cNvSpPr txBox="1"/>
            <p:nvPr/>
          </p:nvSpPr>
          <p:spPr>
            <a:xfrm>
              <a:off x="5678987" y="9018278"/>
              <a:ext cx="6824272" cy="1299111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fontScale="85000" lnSpcReduction="20000"/>
            </a:bodyPr>
            <a:lstStyle/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000" b="0" dirty="0">
                  <a:solidFill>
                    <a:srgbClr val="090F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Activation Function: hyperbolic tangent</a:t>
              </a:r>
            </a:p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90F34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rPr>
                <a:t>Input weights and bias sample</a:t>
              </a:r>
              <a:r>
                <a:rPr lang="en-US" sz="3000" b="0" dirty="0">
                  <a:solidFill>
                    <a:srgbClr val="090F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 from: unif [-1,1]</a:t>
              </a:r>
            </a:p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90F34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rPr>
                <a:t>Number of points: 20</a:t>
              </a:r>
            </a:p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90F34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rPr>
                <a:t>Number of neurons: 16</a:t>
              </a:r>
            </a:p>
          </p:txBody>
        </p:sp>
        <p:pic>
          <p:nvPicPr>
            <p:cNvPr id="18" name="Immagine 5">
              <a:extLst>
                <a:ext uri="{FF2B5EF4-FFF2-40B4-BE49-F238E27FC236}">
                  <a16:creationId xmlns:a16="http://schemas.microsoft.com/office/drawing/2014/main" id="{3EB28497-FFFB-4F73-9540-3B8D30732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552" r="50596"/>
            <a:stretch/>
          </p:blipFill>
          <p:spPr>
            <a:xfrm>
              <a:off x="10584685" y="3040100"/>
              <a:ext cx="7068912" cy="5845164"/>
            </a:xfrm>
            <a:prstGeom prst="rect">
              <a:avLst/>
            </a:prstGeom>
          </p:spPr>
        </p:pic>
        <p:pic>
          <p:nvPicPr>
            <p:cNvPr id="19" name="Immagine 16">
              <a:extLst>
                <a:ext uri="{FF2B5EF4-FFF2-40B4-BE49-F238E27FC236}">
                  <a16:creationId xmlns:a16="http://schemas.microsoft.com/office/drawing/2014/main" id="{1C56877C-9BD9-4878-8F9F-C17C90E25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087" t="7700"/>
            <a:stretch/>
          </p:blipFill>
          <p:spPr>
            <a:xfrm>
              <a:off x="688947" y="2887480"/>
              <a:ext cx="6824272" cy="6130798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PHYSICS-INFORMED NEURAL NETWORKS FOR OPTIMAL INTERCEPT PROBLEM, IAA/AAS SciTech Forum 2020, Dec. 08-10, 2020, Moscow, Russia</a:t>
            </a:r>
          </a:p>
          <a:p>
            <a:pPr algn="just"/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500532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763565" y="9917113"/>
            <a:ext cx="486335" cy="560387"/>
          </a:xfrm>
        </p:spPr>
        <p:txBody>
          <a:bodyPr/>
          <a:lstStyle/>
          <a:p>
            <a:pPr algn="just"/>
            <a:fld id="{963F60CC-3F10-4305-A57F-80EA33FE573D}" type="slidenum">
              <a:rPr lang="en-US" smtClean="0"/>
              <a:pPr algn="just"/>
              <a:t>101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Horizon Problem with Linear Dynamics and Quadratic Cost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A54170-8709-DC4F-84AD-30AB3C1024FC}"/>
              </a:ext>
            </a:extLst>
          </p:cNvPr>
          <p:cNvGrpSpPr/>
          <p:nvPr/>
        </p:nvGrpSpPr>
        <p:grpSpPr>
          <a:xfrm>
            <a:off x="988927" y="3473517"/>
            <a:ext cx="16310146" cy="5360189"/>
            <a:chOff x="521503" y="3051487"/>
            <a:chExt cx="16310146" cy="5360189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0CFC0259-D8C3-AE4F-B01E-082085CE42BF}"/>
                </a:ext>
              </a:extLst>
            </p:cNvPr>
            <p:cNvSpPr txBox="1">
              <a:spLocks/>
            </p:cNvSpPr>
            <p:nvPr/>
          </p:nvSpPr>
          <p:spPr>
            <a:xfrm>
              <a:off x="14079457" y="6450372"/>
              <a:ext cx="2752192" cy="1961303"/>
            </a:xfrm>
            <a:prstGeom prst="rect">
              <a:avLst/>
            </a:prstGeom>
            <a:ln w="38100">
              <a:solidFill>
                <a:srgbClr val="FF000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 </a:t>
              </a:r>
              <a:r>
                <a:rPr lang="en-US" sz="4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V(t,x) </a:t>
              </a: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via X-TFC</a:t>
              </a:r>
            </a:p>
          </p:txBody>
        </p:sp>
        <p:sp>
          <p:nvSpPr>
            <p:cNvPr id="7" name="CasellaDiTesto 16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2010302" y="3051487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OCP</a:t>
              </a:r>
            </a:p>
          </p:txBody>
        </p:sp>
        <p:sp>
          <p:nvSpPr>
            <p:cNvPr id="8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13281825" y="3150031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HJB PDE II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7F256F-3685-3F49-8E9C-B5850834B7AE}"/>
                </a:ext>
              </a:extLst>
            </p:cNvPr>
            <p:cNvCxnSpPr>
              <a:cxnSpLocks/>
              <a:stCxn id="17" idx="0"/>
              <a:endCxn id="18" idx="2"/>
            </p:cNvCxnSpPr>
            <p:nvPr/>
          </p:nvCxnSpPr>
          <p:spPr>
            <a:xfrm flipV="1">
              <a:off x="11168169" y="5831433"/>
              <a:ext cx="3270495" cy="63734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EC9012-8A85-C442-A44D-22F7228423DA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672829" y="4771748"/>
              <a:ext cx="786653" cy="518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FA0707-B06A-874B-9DF1-C2BFEDA74C50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9229512" y="5831433"/>
              <a:ext cx="1938657" cy="63734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BC1E74-329A-BD46-B692-C950E55DD7F8}"/>
                </a:ext>
              </a:extLst>
            </p:cNvPr>
            <p:cNvCxnSpPr>
              <a:cxnSpLocks/>
              <a:stCxn id="18" idx="2"/>
              <a:endCxn id="6" idx="0"/>
            </p:cNvCxnSpPr>
            <p:nvPr/>
          </p:nvCxnSpPr>
          <p:spPr>
            <a:xfrm>
              <a:off x="14438664" y="5831433"/>
              <a:ext cx="1016889" cy="618939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CasellaDiTesto 16">
              <a:extLst>
                <a:ext uri="{FF2B5EF4-FFF2-40B4-BE49-F238E27FC236}">
                  <a16:creationId xmlns:a16="http://schemas.microsoft.com/office/drawing/2014/main" id="{810BAD29-DA2E-F241-A155-BA28EF152D4A}"/>
                </a:ext>
              </a:extLst>
            </p:cNvPr>
            <p:cNvSpPr txBox="1"/>
            <p:nvPr/>
          </p:nvSpPr>
          <p:spPr>
            <a:xfrm>
              <a:off x="9692201" y="7857678"/>
              <a:ext cx="2951936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Optimal Control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CasellaDiTesto 16">
              <a:extLst>
                <a:ext uri="{FF2B5EF4-FFF2-40B4-BE49-F238E27FC236}">
                  <a16:creationId xmlns:a16="http://schemas.microsoft.com/office/drawing/2014/main" id="{880FD79F-56A2-EB4A-9DD5-814F5E7CC6C0}"/>
                </a:ext>
              </a:extLst>
            </p:cNvPr>
            <p:cNvSpPr txBox="1"/>
            <p:nvPr/>
          </p:nvSpPr>
          <p:spPr>
            <a:xfrm>
              <a:off x="8142647" y="3051487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HJB PDE I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A6268A-4B9D-AB4E-BFA1-CF00CDF53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503" y="3674164"/>
              <a:ext cx="5151326" cy="2195168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70B11C-2523-CF4C-A8FD-F6AC0E9A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482" y="3722433"/>
              <a:ext cx="5540059" cy="2109000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F4A0045-8EA4-7345-9B26-0C2676007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49653" y="6468778"/>
              <a:ext cx="2437032" cy="1305553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D2FFA7-1D26-7345-BC13-FACBBDB05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83685" y="3722433"/>
              <a:ext cx="3309958" cy="2109000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Bellman Neural Networks for the Class of Optimal Control Problems with quadratic cost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 preparation</a:t>
            </a: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2288178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709776" y="9917113"/>
            <a:ext cx="540124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2: Ramp Reactivity Insertion </a:t>
            </a:r>
          </a:p>
        </p:txBody>
      </p:sp>
      <p:pic>
        <p:nvPicPr>
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&#10;    \end{cases}&#10;    \label{eq:case1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7" y="6903509"/>
            <a:ext cx="2815091" cy="1080251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beta \dfrac{0.1 t - 1}{\Lambda} N(t) + \displaystyle\sum_{i=1}^6 \lambda_i C_i(t)   &#10;\\ \\&#10;    \dfrac{d C_i(t)}{dt} =  \dfrac{\beta_i}{\Lambda} N(t) - \lambda_i C_i (t)  &#10;    \end{cases}&#10;\end{equation*} 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7" y="4291541"/>
            <a:ext cx="5026476" cy="1965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57394-0507-BA4F-99E5-C9A84041E0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79" y="2919940"/>
            <a:ext cx="10877874" cy="3337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EE4BA-9BC7-5048-8392-9538DF3F0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756" y="6870812"/>
            <a:ext cx="6564897" cy="3046301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c}&#10;\hline&#10;$ $  &amp; $x$ range  &amp;$n_x$ &amp; $L$ &amp; $h$  &amp; LB  &amp; UB  &amp; training time  [s/step]   &amp; total training time [s]   \\ &#10;\hline&#10;case 1 &amp;    [-1,1] &amp; 20  &amp; 15 &amp; 0.1 &amp; -1 &amp; 1 &amp; 0.0007  &amp; 0.08  \\&#10;\hline&#10;case 2 &amp;    [-1,1] &amp; 20  &amp; 15 &amp; 0.01 &amp; -1 &amp; 1 &amp; 0.0035  &amp; 0.4 \\&#10;\hline&#10;&#10;\end{tabular}&#10;\end{tabl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40" y="8729979"/>
            <a:ext cx="8531923" cy="7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937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750118" y="9917113"/>
            <a:ext cx="499782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3: Sinusoidal Reactivity </a:t>
            </a:r>
          </a:p>
        </p:txBody>
      </p:sp>
      <p:pic>
        <p:nvPicPr>
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&#10;    \end{cases}&#10;    \label{eq:case1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6" y="6886948"/>
            <a:ext cx="2815091" cy="1080251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dfrac{\rho_0 \sin \Bigl(\dfrac{\pi t}{T} \Bigr) - \beta}{\Lambda} N(t) +  \lambda C (t)  &#10;\\ \\&#10;    \dfrac{d C(t)}{dt} =  \dfrac{\beta}{\Lambda} N(t) - \lambda C (t)  &#10;    &#10;    \end{cases} &#10;\end{equation*} 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7" y="4274980"/>
            <a:ext cx="5149551" cy="1965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34745-6C8F-CE45-8341-E44323E5B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73" y="3167618"/>
            <a:ext cx="10435221" cy="302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EA009-04B1-A849-83DD-299E58B8A6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349" y="7074227"/>
            <a:ext cx="7621868" cy="302895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c}&#10;\hline&#10;$ $  &amp; $x$ range  &amp;$n_x$ &amp; $L$ &amp; $h$  &amp; LB  &amp; UB  &amp; training time  [s/step]   &amp; total training time [s]   \\ &#10;\hline&#10;9 figures &amp;    [-1,1] &amp; 20  &amp; 14 &amp; 0.01 &amp; -1 &amp; 1 &amp; 0.0001  &amp; 1.2  \\&#10;\hline&#10;12 figures &amp;    [-1,1] &amp; 20  &amp; 14 &amp; 0.0001 &amp; -1 &amp; 1 &amp; 0.00035  &amp; 300 \\&#10;\hline&#10;&#10;\end{tabular}&#10;\end{tabl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35" y="2459230"/>
            <a:ext cx="8514484" cy="718905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c}&#10;\hline&#10;$ $  &amp; $x$ range  &amp;$n_x$ &amp; $L$ &amp; $h$  &amp; LB  &amp; UB  &amp; training time  [s/step]   &amp; total training time [s]   \\ &#10;\hline&#10;9 figures &amp;    [-1,1] &amp; 20  &amp; 14 &amp; 0.01 &amp; -1 &amp; 1 &amp; 0.0001  &amp; 1.2  \\&#10;\hline&#10;12 figures &amp;    [-1,1] &amp; 20  &amp; 14 &amp; 0.0001 &amp; -1 &amp; 1 &amp; 0.00035  &amp; 300 \\&#10;\hline&#10;&#10;\end{tabular}&#10;\end{table}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35" y="6352684"/>
            <a:ext cx="8514484" cy="718905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Lambda = 10^{-6}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62" y="2754857"/>
            <a:ext cx="1008762" cy="214857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Lambda = 10^{-8}$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62" y="6651293"/>
            <a:ext cx="1008762" cy="2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801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692903" y="9917113"/>
            <a:ext cx="556997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4: Reactivity as a Function of the Neutron Density  </a:t>
            </a:r>
          </a:p>
        </p:txBody>
      </p:sp>
      <p:pic>
        <p:nvPicPr>
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&#10;    \end{cases}&#10;    \label{eq:case1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0" y="6950876"/>
            <a:ext cx="2815091" cy="1080251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&#10;        \dfrac{\pm 0.1 \beta}{\Lambda}N^2(t) - &#10;        \dfrac{ \beta}{\Lambda} N(t) + \displaystyle\sum_{i=1}^6 \lambda_i C_i(t)   &#10;\\ \\&#10;    \dfrac{d C_i(t)}{dt} =  \dfrac{\beta_i}{\Lambda} N(t) - \lambda_i C_i (t)  &#10;    \end{cases} &#10;\end{equation*} 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90" y="4443422"/>
            <a:ext cx="6018215" cy="1965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C7CE5-51C7-3540-8300-7A2909B033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97" y="4111768"/>
            <a:ext cx="10125106" cy="4594586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}&#10;\hline&#10;   $x$ range  &amp;$n_x$ &amp; $L$ &amp; $h$  &amp; LB  &amp; UB  &amp; training time  [s/step]   &amp; total training time [s]   \\ &#10;\hline&#10;    [-1,1] &amp; 20  &amp; 15 &amp; 0.1 &amp; -1 &amp; 1 &amp; 0.0008  &amp; 0.13  \\&#10;\hline&#10;&#10;&#10;\end{tabular}&#10;\end{tabl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82" y="3316254"/>
            <a:ext cx="8537737" cy="5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48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736671" y="9917113"/>
            <a:ext cx="513229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5: Temperature Feedback Reactivity </a:t>
            </a:r>
          </a:p>
        </p:txBody>
      </p:sp>
      <p:pic>
        <p:nvPicPr>
          <p:cNvPr id="3" name="Picture 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\\&#10;T(0) = T_0&#10;    \end{cases}&#10;    \label{eq:case1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53" y="6542865"/>
            <a:ext cx="2815092" cy="1427219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dfrac{\theta - \alpha T(t) }{\Lambda}N(t)  +  \displaystyle\sum_{i=1}^6 \lambda_i C_i(t)     &#10;\\ &#10;    \dfrac{d C_i(t)}{dt} =  \dfrac{\beta_i}{\Lambda} N(t) - \lambda_i C_i (t)  &#10;    \\ &#10;    \dfrac{dT(t)}{dt} = k_c N(t)\\&#10;\theta = \frac{\rho_0 + \alpha T_0 - \beta}{\Lambda}&#10;    \end{cases} &#10;\end{equation*} 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55" y="3587997"/>
            <a:ext cx="5099607" cy="2538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F9AC1-8EE5-674D-8B23-9E19FB8D0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69" y="2606362"/>
            <a:ext cx="8203954" cy="2437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569C87-73A5-3D4C-910D-7761246A9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67" y="5025403"/>
            <a:ext cx="8203953" cy="2412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5023B-B985-5E4E-A24E-E9127EB980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68" y="7462561"/>
            <a:ext cx="8203952" cy="2412927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c}&#10;\hline&#10;$ \rho_0 $  &amp; $x$ range  &amp;$n_x$ &amp; $L$ &amp; $h$  &amp; LB  &amp; UB  &amp; training time  [s/step]   &amp; total training time [s]   \\ &#10;\hline&#10;1\$ &amp;    [-1,1] &amp; 50  &amp; 20 &amp; 0.01 &amp; -1 &amp; 1 &amp; 0.0002  &amp; 20  \\&#10;\hline&#10;1.5\$ &amp;    [-1,1] &amp; 35  &amp; 15 &amp; 0.005 &amp; -1 &amp; 1 &amp; 0.0012  &amp; 245 \\&#10;\hline&#10;2\$ &amp;    [-1,1] &amp; 65  &amp; 15 &amp; 0.00025 &amp; -1 &amp; 1 &amp; 0.002  &amp; 1050 \\&#10;\hline&#10;&#10;\end{tabular}&#10;\end{tabl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26" y="8949046"/>
            <a:ext cx="7775237" cy="9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553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682882" y="9917113"/>
            <a:ext cx="567018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on the Generalization Error for IVP</a:t>
            </a:r>
          </a:p>
        </p:txBody>
      </p:sp>
      <p:pic>
        <p:nvPicPr>
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oxed{&#10;\begin{cases}&#10;    \dfrac{d\bm{u}}{dt} = \bm{f}(\bm{u},t) \qquad \qquad &amp; \forall t \in [t_0,T]\,, T\geq t_0 \\&#10;    \bm{u}(t_0)  = \bm{u}_0&#10;    \end{cases}&#10;    \label{ivp_general}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35" y="2603457"/>
            <a:ext cx="4694856" cy="1083429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\bm{u}_{\bm{\beta}}(t)=\bm{u}(t;\bm{\beta}) = \bm{g}_{\bm{\beta}}(t) + \bm{u}_{0} - \bm{g}_{\bm{\beta}}(0)\,\in \mathbb{R}^n}&#10;\end{equation*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52" y="4155736"/>
            <a:ext cx="4966096" cy="434286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\dfrac{d\bm{u}_{\bm{\beta}}(t)}{dt}  = \dfrac{d\bm{g}_{\bm{\beta}}(t)}{dt}\,\in \mathbb{R}^n&#10;}&#10;\end{equation*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90" y="4019355"/>
            <a:ext cx="2750476" cy="707048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        \bm{\mathcal{R}}(t;\bm{\beta})=&#10;        \bm{\mathcal{R}}_{\bm{\beta}}(t) = [\mathcal{R}_{1,\bm{\beta}} \dots \mathcal{R}_{n,\bm{\beta}} ]^T = \frac{d}{dt} \bm{u}_{\bm{\beta}} (t) - f(\bm{u}_{\bm{\beta}}(t),t)&#10;        %= \frac{d}{dt} \bm{g}_{\boldsymbol{\beta}} (t) - f\left(\bm{g}_{\boldsymbol{\beta}}(t) + \bm{u}_0 - \bm{g}_{\boldsymbol{\beta}}(0),t\right)&#10;        \,\in \mathbb{R}^n&#10;}&#10;\end{equation*}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55" y="5231116"/>
            <a:ext cx="8630386" cy="799403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    \varepsilon_G = \left( \int_{t_0}^T ||\bm{u}(t)-\bm{u}^*(t)||^2 dt  \right)^{1/2}\, \in \mathbb{R}&#10;}&#10;\end{equation*}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34" y="6701001"/>
            <a:ext cx="4469332" cy="1001143"/>
          </a:xfrm>
          <a:prstGeom prst="rect">
            <a:avLst/>
          </a:prstGeom>
        </p:spPr>
      </p:pic>
      <p:pic>
        <p:nvPicPr>
          <p:cNvPr id="44" name="Picture 43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    \varepsilon_T^2 =   \sum_{i=1}^N w_i ||\bm{\mathcal{R}}_{\bm{\beta}^*}(t_i)||^2 \, \in \mathbb{R}&#10;}&#10;\end{equation*}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787" y="6637068"/>
            <a:ext cx="3471682" cy="1018987"/>
          </a:xfrm>
          <a:prstGeom prst="rect">
            <a:avLst/>
          </a:prstGeom>
        </p:spPr>
      </p:pic>
      <p:pic>
        <p:nvPicPr>
          <p:cNvPr id="52" name="Picture 5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    \varepsilon_G \leq\left(&#10;   \frac{e^{-(1 + 2C_f)t_0}}{1+2C_f}\left(  e^{(1 + 2C_f)T} - e^{(1 + 2C_f)t_0} \right) &#10;   \right)^{\frac{1}{2}} \left(   \varepsilon_{T}^{2} +  C_{\operatorname{quad}}N^{\operatorname{-\alpha}}  \right)^{\frac{1}{2}}&#10;}&#10;\end{equation*}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70" y="8243084"/>
            <a:ext cx="11229386" cy="13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92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736671" y="9917113"/>
            <a:ext cx="513229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on the Generalization Error for </a:t>
            </a:r>
            <a:r>
              <a:rPr lang="en-US" dirty="0" smtClean="0"/>
              <a:t>IVP (cont’d)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1" y="3109655"/>
            <a:ext cx="13278400" cy="62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20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729200" y="9917113"/>
            <a:ext cx="520700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on the Generalization Error for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TPBVP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50572" y="2734674"/>
            <a:ext cx="11597761" cy="7326665"/>
            <a:chOff x="4914341" y="2742848"/>
            <a:chExt cx="8173559" cy="48393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341" y="2742848"/>
              <a:ext cx="8002117" cy="251495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099" y="5257800"/>
              <a:ext cx="7887801" cy="2324424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3" y="3027283"/>
            <a:ext cx="3753374" cy="1133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57" y="4638453"/>
            <a:ext cx="1514686" cy="94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0" y="6059097"/>
            <a:ext cx="5134692" cy="10669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3" y="8132981"/>
            <a:ext cx="4163006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70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729200" y="9917113"/>
            <a:ext cx="520700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on the Generalization Error </a:t>
            </a: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/>
              <a:t>TPBVP arising from the PMP application to OCP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77839" y="3343274"/>
            <a:ext cx="7353300" cy="5514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524" y="3332160"/>
            <a:ext cx="7366002" cy="55245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58538" y="3286122"/>
            <a:ext cx="7505704" cy="562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244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2680843"/>
            <a:ext cx="17044700" cy="6760899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X-TFC</a:t>
            </a:r>
            <a:r>
              <a:rPr lang="en-US" baseline="30000" dirty="0"/>
              <a:t>*</a:t>
            </a:r>
            <a:r>
              <a:rPr lang="en-US" dirty="0"/>
              <a:t> conceptualization and development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ELM</a:t>
            </a:r>
            <a:r>
              <a:rPr lang="en-US" baseline="30000" dirty="0">
                <a:solidFill>
                  <a:schemeClr val="accent1"/>
                </a:solidFill>
              </a:rPr>
              <a:t>**</a:t>
            </a:r>
            <a:r>
              <a:rPr lang="en-US" dirty="0">
                <a:solidFill>
                  <a:schemeClr val="accent1"/>
                </a:solidFill>
              </a:rPr>
              <a:t> and TFC</a:t>
            </a:r>
            <a:r>
              <a:rPr lang="en-US" baseline="30000" dirty="0">
                <a:solidFill>
                  <a:schemeClr val="accent1"/>
                </a:solidFill>
              </a:rPr>
              <a:t>***</a:t>
            </a:r>
            <a:r>
              <a:rPr lang="en-US" dirty="0">
                <a:solidFill>
                  <a:schemeClr val="accent1"/>
                </a:solidFill>
              </a:rPr>
              <a:t> are brought together for the first time to form an </a:t>
            </a:r>
            <a:r>
              <a:rPr lang="en-US" i="1" dirty="0">
                <a:solidFill>
                  <a:schemeClr val="accent1"/>
                </a:solidFill>
              </a:rPr>
              <a:t>efficient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i="1" dirty="0">
                <a:solidFill>
                  <a:schemeClr val="accent1"/>
                </a:solidFill>
              </a:rPr>
              <a:t>robust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i="1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accent1"/>
                </a:solidFill>
              </a:rPr>
              <a:t>, and </a:t>
            </a:r>
            <a:r>
              <a:rPr lang="en-US" i="1" dirty="0">
                <a:solidFill>
                  <a:schemeClr val="accent1"/>
                </a:solidFill>
              </a:rPr>
              <a:t>unified</a:t>
            </a:r>
            <a:r>
              <a:rPr lang="en-US" dirty="0">
                <a:solidFill>
                  <a:schemeClr val="accent1"/>
                </a:solidFill>
              </a:rPr>
              <a:t> framework to tackle </a:t>
            </a:r>
            <a:r>
              <a:rPr lang="en-US" b="1" dirty="0">
                <a:solidFill>
                  <a:schemeClr val="accent1"/>
                </a:solidFill>
              </a:rPr>
              <a:t>forward</a:t>
            </a:r>
            <a:r>
              <a:rPr lang="en-US" dirty="0">
                <a:solidFill>
                  <a:schemeClr val="accent1"/>
                </a:solidFill>
              </a:rPr>
              <a:t> and </a:t>
            </a:r>
            <a:r>
              <a:rPr lang="en-US" b="1" dirty="0">
                <a:solidFill>
                  <a:schemeClr val="accent1"/>
                </a:solidFill>
              </a:rPr>
              <a:t>inverse</a:t>
            </a:r>
            <a:r>
              <a:rPr lang="en-US" dirty="0">
                <a:solidFill>
                  <a:schemeClr val="accent1"/>
                </a:solidFill>
              </a:rPr>
              <a:t> problems governed by Differential Equations - </a:t>
            </a:r>
            <a:r>
              <a:rPr lang="en-US" i="1" dirty="0">
                <a:solidFill>
                  <a:schemeClr val="accent1"/>
                </a:solidFill>
              </a:rPr>
              <a:t>Schiassi et al. 2021 </a:t>
            </a:r>
          </a:p>
          <a:p>
            <a:r>
              <a:rPr lang="en-US" dirty="0"/>
              <a:t>X-TFC application to a variety of real-world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Nuclear reactor dynamics (forward problem) - </a:t>
            </a:r>
            <a:r>
              <a:rPr lang="en-US" i="1" dirty="0">
                <a:solidFill>
                  <a:schemeClr val="accent1"/>
                </a:solidFill>
              </a:rPr>
              <a:t>Schiassi et al. 2022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Optimal control problems for general and aerospace applications (forward problem) - </a:t>
            </a:r>
            <a:r>
              <a:rPr lang="en-US" i="1" dirty="0">
                <a:solidFill>
                  <a:schemeClr val="accent1"/>
                </a:solidFill>
              </a:rPr>
              <a:t>Schiassi et al. 2022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Epidemiological compartmental model parameters estimation (inverse problem) - </a:t>
            </a:r>
            <a:r>
              <a:rPr lang="en-US" i="1" dirty="0">
                <a:solidFill>
                  <a:schemeClr val="accent1"/>
                </a:solidFill>
              </a:rPr>
              <a:t>Schiassi et al. 2021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Estimate on the X-TFC generalization error for solving forward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General ODEs - </a:t>
            </a:r>
            <a:r>
              <a:rPr lang="en-US" i="1" dirty="0">
                <a:solidFill>
                  <a:schemeClr val="accent1"/>
                </a:solidFill>
              </a:rPr>
              <a:t>Schiassi et al. 2022/2023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Two Points Boundary Value Problems (TPBVPs) for optimal control problems solved via indirect method - </a:t>
            </a:r>
            <a:r>
              <a:rPr lang="en-US" i="1" dirty="0">
                <a:solidFill>
                  <a:schemeClr val="accent1"/>
                </a:solidFill>
              </a:rPr>
              <a:t>Schiassi et al. 2022/2023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Hamilton Jacobi Bellman (HJB) equation for optimal control problems with integral quadratic cost - </a:t>
            </a:r>
            <a:r>
              <a:rPr lang="en-US" i="1" dirty="0">
                <a:solidFill>
                  <a:schemeClr val="accent1"/>
                </a:solidFill>
              </a:rPr>
              <a:t>Schiassi et al. 2022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and contribution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87" y="9047017"/>
            <a:ext cx="8447813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De Florio, M., Johnston, H.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2021. Extreme theory of functional connections: A fast physics-informed neural network method for solving ordinary and partial differential equations. </a:t>
            </a:r>
            <a:r>
              <a:rPr lang="en-US" sz="14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457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pp.334-356.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71462" y="9788814"/>
            <a:ext cx="8447813" cy="657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2017. The theory of connections: Connecting points. Mathematics, 5(4), p.57.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71462" y="9111900"/>
            <a:ext cx="6388051" cy="8886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 Huang, G.B., Zhu, Q.Y. and Siew, C.K., 2006. Extreme learning machine: theory and applications.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70(1-3), pp.489-501.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4172245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729200" y="9917113"/>
            <a:ext cx="520700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on the Generalization Error </a:t>
            </a: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/>
              <a:t>TPBVP arising from the PMP application to OCP (cont’d)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3238" y="3592511"/>
            <a:ext cx="7404100" cy="555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53842" y="3603624"/>
            <a:ext cx="7391400" cy="554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89491" y="3613943"/>
            <a:ext cx="7473951" cy="56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729200" y="9917113"/>
            <a:ext cx="520700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on the Generalization Error </a:t>
            </a: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/>
              <a:t>TPBVP arising from the PMP application to OCP (cont’d)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51219" y="3458037"/>
            <a:ext cx="7702021" cy="57765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9356" y="3458038"/>
            <a:ext cx="7702021" cy="5776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89930" y="3458037"/>
            <a:ext cx="7702023" cy="57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16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729200" y="9917113"/>
            <a:ext cx="520700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on the Generalization Error </a:t>
            </a: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/>
              <a:t>TPBVP arising from the PMP application to OCP (cont’d)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55" y="2800945"/>
            <a:ext cx="10488489" cy="7116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4" y="4264382"/>
            <a:ext cx="5829725" cy="1257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4" y="6464199"/>
            <a:ext cx="6125430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764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17729200" y="9917113"/>
            <a:ext cx="520700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on the Generalization Error </a:t>
            </a: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/>
              <a:t>TPBVP arising from the PMP application to OCP (cont’d)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8" t="5239" r="13016" b="7675"/>
          <a:stretch/>
        </p:blipFill>
        <p:spPr>
          <a:xfrm rot="5400000">
            <a:off x="10253491" y="2028534"/>
            <a:ext cx="6024063" cy="8001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0" b="26504"/>
          <a:stretch/>
        </p:blipFill>
        <p:spPr>
          <a:xfrm>
            <a:off x="535267" y="3065929"/>
            <a:ext cx="7990167" cy="59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87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4134420"/>
            <a:ext cx="17044700" cy="30006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0" dirty="0"/>
              <a:t>Section II</a:t>
            </a:r>
          </a:p>
        </p:txBody>
      </p:sp>
    </p:spTree>
    <p:extLst>
      <p:ext uri="{BB962C8B-B14F-4D97-AF65-F5344CB8AC3E}">
        <p14:creationId xmlns:p14="http://schemas.microsoft.com/office/powerpoint/2010/main" val="369681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Initial Value ODEs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89175" y="3589888"/>
            <a:ext cx="8119187" cy="1254867"/>
            <a:chOff x="289175" y="3589888"/>
            <a:chExt cx="8119187" cy="1254867"/>
          </a:xfrm>
        </p:grpSpPr>
        <p:pic>
          <p:nvPicPr>
            <p:cNvPr id="32" name="Picture 3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} -\frac{1}{\nu} u = \cos(x) \qquad \text{subject to} \qquad     &#10;    \begin{cases}&#10;        u(x_0=0) &amp;= 1 &#10;    \end{cases}&#10;\end{equation*}&#10;&#10;\end{document}" title="IguanaTex Bitmap Display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175" y="4116122"/>
              <a:ext cx="8119187" cy="728633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9" name="CasellaDiTesto 16 2 1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652384" y="3589888"/>
              <a:ext cx="5054204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constrained </a:t>
              </a:r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IVP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4463" y="3186611"/>
            <a:ext cx="8409709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pic>
        <p:nvPicPr>
          <p:cNvPr id="37" name="Picture 3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u_{\bm{\beta}}(x)= &#10;\underbrace{\sum_{j=1}^{L} \beta_{j}\sigma \left(w_jx + b_j \right)}_{ g_{\bm{\beta}}(x)} + &#10;\underbrace{1}_{\phi_1(x)}&#10;\underbrace{\left( u(0) -  g_{\bm{\beta}}(0) \right)}_{\rho_1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4045550"/>
            <a:ext cx="6801518" cy="1501358"/>
          </a:xfrm>
          <a:prstGeom prst="rect">
            <a:avLst/>
          </a:prstGeom>
        </p:spPr>
      </p:pic>
      <p:sp>
        <p:nvSpPr>
          <p:cNvPr id="12" name="CasellaDiTesto 16 2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1130952" y="3588161"/>
            <a:ext cx="4649247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Constrained Expression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55866" y="3199311"/>
            <a:ext cx="9199418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36145" y="7766622"/>
            <a:ext cx="5261197" cy="1406723"/>
            <a:chOff x="336145" y="7766622"/>
            <a:chExt cx="5261197" cy="1406723"/>
          </a:xfrm>
        </p:grpSpPr>
        <p:pic>
          <p:nvPicPr>
            <p:cNvPr id="43" name="Picture 4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u_{\bm{\beta},x} -\frac{1}{\nu} u_{\bm{\beta}} = \cos(x)\qquad     &#10;\end{equation*}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338" y="8248811"/>
              <a:ext cx="4068498" cy="924534"/>
            </a:xfrm>
            <a:prstGeom prst="rect">
              <a:avLst/>
            </a:prstGeom>
          </p:spPr>
        </p:pic>
        <p:sp>
          <p:nvSpPr>
            <p:cNvPr id="18" name="CasellaDiTesto 16 2 3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336145" y="7766622"/>
              <a:ext cx="5261197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2) Unconstrained </a:t>
              </a:r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IVP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63637" y="7161985"/>
            <a:ext cx="5314161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228493" y="7742067"/>
            <a:ext cx="5261197" cy="1241961"/>
            <a:chOff x="6228493" y="7742067"/>
            <a:chExt cx="5261197" cy="1241961"/>
          </a:xfrm>
        </p:grpSpPr>
        <p:pic>
          <p:nvPicPr>
            <p:cNvPr id="49" name="Picture 4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mathcal{R}(x;\bm{\beta})= u_{\bm{\beta},x} -\frac{1}{\nu} u_{\bm{\beta}} - \cos(x)  &#10;\end{equation*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956" y="8220123"/>
              <a:ext cx="5079851" cy="763905"/>
            </a:xfrm>
            <a:prstGeom prst="rect">
              <a:avLst/>
            </a:prstGeom>
          </p:spPr>
        </p:pic>
        <p:sp>
          <p:nvSpPr>
            <p:cNvPr id="23" name="CasellaDiTesto 16 2 4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6228493" y="7742067"/>
              <a:ext cx="5261197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3) Residual to be minimized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95788" y="7167743"/>
            <a:ext cx="5314161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25" name="CasellaDiTesto 16 2 5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2540367" y="7719281"/>
            <a:ext cx="5261197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Trained the Network via Least-Squares =&gt;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30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54739" y="7167743"/>
            <a:ext cx="5314161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cxnSp>
        <p:nvCxnSpPr>
          <p:cNvPr id="27" name="Straight Arrow Connector 26"/>
          <p:cNvCxnSpPr>
            <a:stCxn id="13" idx="2"/>
            <a:endCxn id="16" idx="0"/>
          </p:cNvCxnSpPr>
          <p:nvPr/>
        </p:nvCxnSpPr>
        <p:spPr>
          <a:xfrm flipH="1">
            <a:off x="2920718" y="5704832"/>
            <a:ext cx="10534857" cy="1457153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>
            <a:stCxn id="16" idx="3"/>
            <a:endCxn id="21" idx="1"/>
          </p:cNvCxnSpPr>
          <p:nvPr/>
        </p:nvCxnSpPr>
        <p:spPr>
          <a:xfrm>
            <a:off x="5577798" y="8414746"/>
            <a:ext cx="717990" cy="575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>
            <a:stCxn id="21" idx="3"/>
            <a:endCxn id="26" idx="1"/>
          </p:cNvCxnSpPr>
          <p:nvPr/>
        </p:nvCxnSpPr>
        <p:spPr>
          <a:xfrm>
            <a:off x="11609949" y="8420504"/>
            <a:ext cx="944790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26" idx="0"/>
            <a:endCxn id="13" idx="2"/>
          </p:cNvCxnSpPr>
          <p:nvPr/>
        </p:nvCxnSpPr>
        <p:spPr>
          <a:xfrm flipH="1" flipV="1">
            <a:off x="13455575" y="5704832"/>
            <a:ext cx="1756245" cy="1462911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Elbow Connector 30"/>
          <p:cNvCxnSpPr>
            <a:stCxn id="7" idx="0"/>
            <a:endCxn id="13" idx="0"/>
          </p:cNvCxnSpPr>
          <p:nvPr/>
        </p:nvCxnSpPr>
        <p:spPr>
          <a:xfrm rot="16200000" flipH="1">
            <a:off x="8936096" y="-1320167"/>
            <a:ext cx="12700" cy="9026257"/>
          </a:xfrm>
          <a:prstGeom prst="bentConnector3">
            <a:avLst>
              <a:gd name="adj1" fmla="val -1800000"/>
            </a:avLst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50800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Two Point Boundary Value ODEs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89175" y="3589888"/>
            <a:ext cx="7780628" cy="1602965"/>
            <a:chOff x="5020973" y="2281292"/>
            <a:chExt cx="8099281" cy="1602965"/>
          </a:xfrm>
        </p:grpSpPr>
        <p:pic>
          <p:nvPicPr>
  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-\frac{1}{\nu} u_x = 0 \qquad \text{subject to} \qquad     &#10;    \begin{cases}&#10;        u(x_0=0) &amp;= 1 \\&#10;        u(x_f=1) &amp;= 0 \\&#10;    \end{cases}&#10;\end{equation*}&#10;&#10;\end{document}" title="IguanaTex Bitmap Display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0973" y="2807524"/>
              <a:ext cx="8099281" cy="1076733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9" name="CasellaDiTesto 16 2 1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6440012" y="2281292"/>
              <a:ext cx="5261197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Original constrained TPBVP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2711" y="3190329"/>
            <a:ext cx="8409709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pic>
        <p:nvPicPr>
          <p:cNvPr id="11" name="Picture 1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u_{\bm{\beta}}(x)= &#10;\underbrace{\sum_{j=1}^{L} \beta_{j}\sigma \left(w_jx + b_j \right)}_{ g_{\bm{\beta}}(x)} + &#10;\underbrace{\frac{x_f-x}{x_f - x_0}}_{\phi_1(x)}&#10;\underbrace{\left( u(0) -  g_{\bm{\beta}}(0) \right)}_{\rho_1}&#10;+\underbrace{\frac{x-x_0}{x_f - x_0}}_{\phi_2(x)}&#10;\underbrace{\left( u(1) -  g_{\bm{\beta}}(1) \right)}_{\rho_2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729" y="4197951"/>
            <a:ext cx="8879623" cy="1226445"/>
          </a:xfrm>
          <a:prstGeom prst="rect">
            <a:avLst/>
          </a:prstGeom>
        </p:spPr>
      </p:pic>
      <p:sp>
        <p:nvSpPr>
          <p:cNvPr id="12" name="CasellaDiTesto 16 2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1130952" y="3588161"/>
            <a:ext cx="4649247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Constrained Expression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59982" y="3182886"/>
            <a:ext cx="9199418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6145" y="7766622"/>
            <a:ext cx="5261197" cy="1406723"/>
            <a:chOff x="6246049" y="6130561"/>
            <a:chExt cx="5261197" cy="1406723"/>
          </a:xfrm>
        </p:grpSpPr>
        <p:pic>
          <p:nvPicPr>
            <p:cNvPr id="17" name="Picture 1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u_{\bm{\beta},xx} -\frac{1}{\nu} u_{\bm{\beta},  x} = 0\qquad     &#10;\end{equation*}&#10;&#10;\end{document}" title="IguanaTex Bitmap Display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242" y="6612750"/>
              <a:ext cx="3621320" cy="924534"/>
            </a:xfrm>
            <a:prstGeom prst="rect">
              <a:avLst/>
            </a:prstGeom>
          </p:spPr>
        </p:pic>
        <p:sp>
          <p:nvSpPr>
            <p:cNvPr id="18" name="CasellaDiTesto 16 2 3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6246049" y="6130561"/>
              <a:ext cx="5261197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2) Unconstrained TPBVP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83181" y="7167743"/>
            <a:ext cx="5314161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228493" y="7742067"/>
            <a:ext cx="5261197" cy="1241961"/>
            <a:chOff x="6246049" y="7889486"/>
            <a:chExt cx="5261197" cy="1241961"/>
          </a:xfrm>
        </p:grpSpPr>
        <p:pic>
          <p:nvPicPr>
            <p:cNvPr id="22" name="Picture 2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mathcal{R}(x;\bm{\beta})= u_{\bm{\beta},xx} -\frac{1}{\nu} u_{\bm{\beta},  x}  &#10;\end{equation*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912" y="8367542"/>
              <a:ext cx="4039400" cy="763905"/>
            </a:xfrm>
            <a:prstGeom prst="rect">
              <a:avLst/>
            </a:prstGeom>
          </p:spPr>
        </p:pic>
        <p:sp>
          <p:nvSpPr>
            <p:cNvPr id="23" name="CasellaDiTesto 16 2 4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6246049" y="7889486"/>
              <a:ext cx="5261197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3) Residual to be minimized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389746" y="7161986"/>
            <a:ext cx="5314161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25" name="CasellaDiTesto 16 2 5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2540367" y="7719281"/>
            <a:ext cx="5261197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Trained the Network via Least-Squares =&gt;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30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*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54739" y="7167743"/>
            <a:ext cx="5314161" cy="2505521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cxnSp>
        <p:nvCxnSpPr>
          <p:cNvPr id="27" name="Straight Arrow Connector 26"/>
          <p:cNvCxnSpPr>
            <a:stCxn id="13" idx="2"/>
            <a:endCxn id="16" idx="0"/>
          </p:cNvCxnSpPr>
          <p:nvPr/>
        </p:nvCxnSpPr>
        <p:spPr>
          <a:xfrm flipH="1">
            <a:off x="2940262" y="5688407"/>
            <a:ext cx="10519429" cy="147933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>
            <a:stCxn id="16" idx="3"/>
            <a:endCxn id="21" idx="1"/>
          </p:cNvCxnSpPr>
          <p:nvPr/>
        </p:nvCxnSpPr>
        <p:spPr>
          <a:xfrm flipV="1">
            <a:off x="5597342" y="8414747"/>
            <a:ext cx="792404" cy="575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11703907" y="8439396"/>
            <a:ext cx="850832" cy="575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26" idx="0"/>
            <a:endCxn id="13" idx="2"/>
          </p:cNvCxnSpPr>
          <p:nvPr/>
        </p:nvCxnSpPr>
        <p:spPr>
          <a:xfrm flipH="1" flipV="1">
            <a:off x="13459691" y="5688407"/>
            <a:ext cx="1752129" cy="1479336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Elbow Connector 30"/>
          <p:cNvCxnSpPr>
            <a:stCxn id="7" idx="0"/>
            <a:endCxn id="13" idx="0"/>
          </p:cNvCxnSpPr>
          <p:nvPr/>
        </p:nvCxnSpPr>
        <p:spPr>
          <a:xfrm rot="5400000" flipH="1" flipV="1">
            <a:off x="8914907" y="-1354454"/>
            <a:ext cx="7443" cy="9082125"/>
          </a:xfrm>
          <a:prstGeom prst="bentConnector3">
            <a:avLst>
              <a:gd name="adj1" fmla="val 3171342"/>
            </a:avLst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93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bivariate PDEs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72711" y="3134897"/>
            <a:ext cx="8409709" cy="2505521"/>
            <a:chOff x="172711" y="3134897"/>
            <a:chExt cx="8409709" cy="2505521"/>
          </a:xfrm>
        </p:grpSpPr>
        <p:grpSp>
          <p:nvGrpSpPr>
            <p:cNvPr id="88" name="Group 87"/>
            <p:cNvGrpSpPr/>
            <p:nvPr>
              <p:custDataLst>
                <p:tags r:id="rId6"/>
              </p:custDataLst>
            </p:nvPr>
          </p:nvGrpSpPr>
          <p:grpSpPr>
            <a:xfrm>
              <a:off x="289177" y="3658511"/>
              <a:ext cx="8090058" cy="1269373"/>
              <a:chOff x="289177" y="3658511"/>
              <a:chExt cx="8090058" cy="1269373"/>
            </a:xfrm>
          </p:grpSpPr>
          <p:pic>
            <p:nvPicPr>
              <p:cNvPr id="87" name="Picture 8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&#10;    -V_t - V_x x + \frac{1}{4}V_x^2 = 0 \qquad \text{subject to} \qquad V(t=1, x) = x^2&#10;\end{equation*}&#10;\end{document}" title="IguanaTex Bitmap Display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177" y="4243532"/>
                <a:ext cx="8090058" cy="684352"/>
              </a:xfrm>
              <a:prstGeom prst="rect">
                <a:avLst/>
              </a:prstGeom>
              <a:ln w="38100">
                <a:noFill/>
              </a:ln>
            </p:spPr>
          </p:pic>
          <p:sp>
            <p:nvSpPr>
              <p:cNvPr id="11" name="CasellaDiTesto 16 2 1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1171133" y="3658511"/>
                <a:ext cx="6417419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 constrained bivariate PDEs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72711" y="3134897"/>
              <a:ext cx="8409709" cy="2505521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8859982" y="3141320"/>
            <a:ext cx="9199418" cy="2505521"/>
            <a:chOff x="8859982" y="3141320"/>
            <a:chExt cx="9199418" cy="2505521"/>
          </a:xfrm>
        </p:grpSpPr>
        <p:pic>
          <p:nvPicPr>
            <p:cNvPr id="91" name="Picture 9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&#10;     V_{\bm{\beta}}(t,x) = &#10;     \underbrace{\sum_{j=1}^{L} \beta_{j}\sigma \left(w_{t,j}t + w_{x,j}x + b_j \right)}_{g_{\bm{\beta}}(t,x)} + &#10;     \underbrace{\phi(t,x)}_{1}&#10;     \underbrace{\left( V(1,x)  - g_{\bm{\beta}}(1,x) \right)}_{\rho} &#10;\end{equation*}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1730" y="3976271"/>
              <a:ext cx="8867520" cy="1430180"/>
            </a:xfrm>
            <a:prstGeom prst="rect">
              <a:avLst/>
            </a:prstGeom>
          </p:spPr>
        </p:pic>
        <p:sp>
          <p:nvSpPr>
            <p:cNvPr id="12" name="CasellaDiTesto 16 2 2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1130952" y="3366481"/>
              <a:ext cx="4649247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1) Constrained Expression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859982" y="3141320"/>
              <a:ext cx="9199418" cy="2505521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83181" y="7292448"/>
            <a:ext cx="5564312" cy="2505521"/>
            <a:chOff x="283181" y="7292448"/>
            <a:chExt cx="5564312" cy="2505521"/>
          </a:xfrm>
        </p:grpSpPr>
        <p:grpSp>
          <p:nvGrpSpPr>
            <p:cNvPr id="95" name="Group 94"/>
            <p:cNvGrpSpPr/>
            <p:nvPr>
              <p:custDataLst>
                <p:tags r:id="rId3"/>
              </p:custDataLst>
            </p:nvPr>
          </p:nvGrpSpPr>
          <p:grpSpPr>
            <a:xfrm>
              <a:off x="336145" y="7766622"/>
              <a:ext cx="5339360" cy="1405303"/>
              <a:chOff x="336145" y="7766622"/>
              <a:chExt cx="5339360" cy="1405303"/>
            </a:xfrm>
          </p:grpSpPr>
          <p:pic>
            <p:nvPicPr>
              <p:cNvPr id="94" name="Picture 93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-V_{\bm{\beta}, t} - V_{\bm{\beta},x} x + \frac{1}{4}V_{\bm{\beta}, x}^2 = 0 &#10;\end{equation*}&#10;&#10;\end{document}" title="IguanaTex Bitmap Display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518" y="8247391"/>
                <a:ext cx="5324987" cy="924534"/>
              </a:xfrm>
              <a:prstGeom prst="rect">
                <a:avLst/>
              </a:prstGeom>
            </p:spPr>
          </p:pic>
          <p:sp>
            <p:nvSpPr>
              <p:cNvPr id="13" name="CasellaDiTesto 16 2 3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336145" y="7766622"/>
                <a:ext cx="5261197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Unconstrained PDEs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83181" y="7292448"/>
              <a:ext cx="5564312" cy="2505521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056505" y="7286655"/>
            <a:ext cx="6102862" cy="2505521"/>
            <a:chOff x="6056505" y="7536045"/>
            <a:chExt cx="6102862" cy="2505521"/>
          </a:xfrm>
        </p:grpSpPr>
        <p:grpSp>
          <p:nvGrpSpPr>
            <p:cNvPr id="99" name="Group 98"/>
            <p:cNvGrpSpPr/>
            <p:nvPr>
              <p:custDataLst>
                <p:tags r:id="rId1"/>
              </p:custDataLst>
            </p:nvPr>
          </p:nvGrpSpPr>
          <p:grpSpPr>
            <a:xfrm>
              <a:off x="6228493" y="8060707"/>
              <a:ext cx="5771219" cy="1249652"/>
              <a:chOff x="6228493" y="8060707"/>
              <a:chExt cx="5771219" cy="1249652"/>
            </a:xfrm>
          </p:grpSpPr>
          <p:pic>
            <p:nvPicPr>
              <p:cNvPr id="98" name="Picture 9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mathcal{R}(t,x;\bm{\beta})= -V_{\bm{\beta}, t} - V_{\bm{\beta},x} x + \frac{1}{4}V_{\bm{\beta}, x}^2  &#10;\end{equation*}&#10;&#10;\end{document}" title="IguanaTex Bitmap Display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8493" y="8546454"/>
                <a:ext cx="5771219" cy="763905"/>
              </a:xfrm>
              <a:prstGeom prst="rect">
                <a:avLst/>
              </a:prstGeom>
            </p:spPr>
          </p:pic>
          <p:sp>
            <p:nvSpPr>
              <p:cNvPr id="14" name="CasellaDiTesto 16 2 4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6228493" y="8060707"/>
                <a:ext cx="5261197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3) Residual to be minimized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6056505" y="7536045"/>
              <a:ext cx="6102862" cy="2505521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2540367" y="7902035"/>
            <a:ext cx="5328533" cy="1267878"/>
            <a:chOff x="12540367" y="7888180"/>
            <a:chExt cx="5328533" cy="1267878"/>
          </a:xfrm>
        </p:grpSpPr>
        <p:sp>
          <p:nvSpPr>
            <p:cNvPr id="15" name="CasellaDiTesto 16 2 5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2540367" y="8010222"/>
              <a:ext cx="5261197" cy="101566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4) Trained the Network via iterative Least-Squares =&gt; </a:t>
              </a:r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</a:t>
              </a:r>
              <a:r>
                <a:rPr lang="en-US" sz="3000" baseline="30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*</a:t>
              </a:r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554739" y="7888180"/>
              <a:ext cx="5314161" cy="126787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cxnSp>
        <p:nvCxnSpPr>
          <p:cNvPr id="32" name="Straight Arrow Connector 31"/>
          <p:cNvCxnSpPr>
            <a:stCxn id="24" idx="2"/>
            <a:endCxn id="25" idx="0"/>
          </p:cNvCxnSpPr>
          <p:nvPr/>
        </p:nvCxnSpPr>
        <p:spPr>
          <a:xfrm flipH="1">
            <a:off x="3065337" y="5646841"/>
            <a:ext cx="10394354" cy="164560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25" idx="3"/>
            <a:endCxn id="28" idx="1"/>
          </p:cNvCxnSpPr>
          <p:nvPr/>
        </p:nvCxnSpPr>
        <p:spPr>
          <a:xfrm flipV="1">
            <a:off x="5847493" y="8539416"/>
            <a:ext cx="209012" cy="5793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/>
          <p:cNvCxnSpPr>
            <a:stCxn id="28" idx="3"/>
            <a:endCxn id="29" idx="1"/>
          </p:cNvCxnSpPr>
          <p:nvPr/>
        </p:nvCxnSpPr>
        <p:spPr>
          <a:xfrm flipV="1">
            <a:off x="12159367" y="8535974"/>
            <a:ext cx="395372" cy="344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>
            <a:stCxn id="29" idx="0"/>
            <a:endCxn id="24" idx="2"/>
          </p:cNvCxnSpPr>
          <p:nvPr/>
        </p:nvCxnSpPr>
        <p:spPr>
          <a:xfrm flipH="1" flipV="1">
            <a:off x="13459691" y="5646841"/>
            <a:ext cx="1752129" cy="2255194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/>
          <p:cNvCxnSpPr>
            <a:stCxn id="22" idx="0"/>
            <a:endCxn id="24" idx="0"/>
          </p:cNvCxnSpPr>
          <p:nvPr/>
        </p:nvCxnSpPr>
        <p:spPr>
          <a:xfrm rot="16200000" flipH="1">
            <a:off x="8915416" y="-1402954"/>
            <a:ext cx="6423" cy="9082125"/>
          </a:xfrm>
          <a:prstGeom prst="bentConnector3">
            <a:avLst>
              <a:gd name="adj1" fmla="val -3559085"/>
            </a:avLst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74381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4"/>
          </p:nvPr>
        </p:nvSpPr>
        <p:spPr>
          <a:xfrm>
            <a:off x="152400" y="2244776"/>
            <a:ext cx="18135600" cy="82708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 Problems (OCPs) are generally hard and computationally expensive.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</a:rPr>
              <a:t>Open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-Loop solutions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</a:rPr>
              <a:t>Closed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-Loop Solutions 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Open-Loop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 can be found in two ways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Method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Transform a continuous problem in a finite NLP problem and find the minimum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Method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Apply </a:t>
            </a:r>
            <a:r>
              <a:rPr lang="en-US" sz="4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Pontryagin Minimum Principle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(PMP) to derive the necessary conditions for optimality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of the OCP reduces to the solution of a </a:t>
            </a:r>
            <a:r>
              <a:rPr lang="en-US" sz="4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Point Boundary Value Problem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(TPBVP) that is a system of first order ODEs</a:t>
            </a:r>
          </a:p>
          <a:p>
            <a:pPr marL="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6291" y="3616040"/>
            <a:ext cx="4862945" cy="775854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9709" y="7232080"/>
            <a:ext cx="17041091" cy="290945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706419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072255" y="4636659"/>
            <a:ext cx="3269673" cy="2839010"/>
            <a:chOff x="9130145" y="4031673"/>
            <a:chExt cx="3269673" cy="2839010"/>
          </a:xfrm>
        </p:grpSpPr>
        <p:pic>
          <p:nvPicPr>
            <p:cNvPr id="58" name="Picture 57" descr="\documentclass{article}&#10;\usepackage{amsmath}&#10;\usepackage{bm}&#10;\usepackage{amssymb, graphicx, mathtools, soul, xcolor, float, algorithm, algorithmic, siunitx, booktabs}&#10;\pagestyle{empty}&#10;\usepackage{xcolor}&#10;\usepackage{empheq} % Eq. in box&#10;\begin{document}&#10;\begin{eqnarray*} &#10;   \dot{\bm{x}}=\bm{f}_{\bm{x}}(\bm{x}(t),\bm{\lambda}(t),t)\\&#10;\dot{\bm{\lambda}}=\bm{f}_{\bm{\lambda}}(\bm{x}(t),\bm{\lambda}(t),t)&#10;\end{eqnarray*}&#10;\begin{eqnarray*} &#10;    \bm{\Phi}(\bm{x}(t_0),t_0)=\bm{\Phi}_0\\&#10;    \bm{\Phi}(\bm{x}(t_f),t_f)=\bm{\Phi}_f&#10;\end{eqnarray*}&#10;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854" y="4333238"/>
              <a:ext cx="2735238" cy="229142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9130145" y="4031673"/>
              <a:ext cx="3269673" cy="283901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44623" y="4170219"/>
            <a:ext cx="8242178" cy="3796146"/>
            <a:chOff x="56695" y="3560618"/>
            <a:chExt cx="8242178" cy="3796146"/>
          </a:xfrm>
        </p:grpSpPr>
        <p:pic>
          <p:nvPicPr>
            <p:cNvPr id="49" name="Picture 48" descr="\documentclass{article}&#10;\usepackage{amsmath}&#10;\usepackage{bm}&#10;\usepackage{amssymb, graphicx, mathtools, soul, xcolor, float, algorithm, algorithmic, siunitx, booktabs}&#10;\pagestyle{empty}&#10;\usepackage{xcolor}&#10;\usepackage{empheq} % Eq. in box&#10;\begin{document}&#10;&#10;\begin{equation*} &#10;\mathcal{J}  = \bm{\Phi}(\bm{x}(t_0),t_0,\bm{x}(t_f),t_f)+\int_{t_0}^{t_f}{\mathcal{L}(\bm{x}(t),\bm{u}(t),t)}\,d t&#10;\end{equation*}&#10;subject to the dyanamic contrains&#10;\begin{equation*} &#10;    \dot{\bm{x}}=\bm{f}_{\bm{x}}(\bm{x}(t),\bm{u}(t),t)&#10;\end{equation*}&#10;and the boundary conditions&#10;\begin{eqnarray*} &#10;    \bm{\Phi}(\bm{x}(t_0),t_0)=\bm{\Phi}_0\\&#10;    \bm{\Phi}(\bm{x}(t_f),t_f)=\bm{\Phi}_f&#10;\end{eqnarray*}&#10;&#10;&#10;\end{document}" title="IguanaTex Bitmap Display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421" y="3745350"/>
              <a:ext cx="7125332" cy="3125333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6695" y="3560618"/>
              <a:ext cx="8242178" cy="3796146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0CFC0259-D8C3-AE4F-B01E-082085CE42BF}"/>
              </a:ext>
            </a:extLst>
          </p:cNvPr>
          <p:cNvSpPr txBox="1">
            <a:spLocks/>
          </p:cNvSpPr>
          <p:nvPr/>
        </p:nvSpPr>
        <p:spPr>
          <a:xfrm>
            <a:off x="14727382" y="5029557"/>
            <a:ext cx="2764574" cy="2053214"/>
          </a:xfrm>
          <a:prstGeom prst="rect">
            <a:avLst/>
          </a:prstGeom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the solutions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X-TFC</a:t>
            </a:r>
          </a:p>
        </p:txBody>
      </p:sp>
      <p:cxnSp>
        <p:nvCxnSpPr>
          <p:cNvPr id="65" name="Straight Arrow Connector 64"/>
          <p:cNvCxnSpPr>
            <a:stCxn id="60" idx="3"/>
            <a:endCxn id="59" idx="1"/>
          </p:cNvCxnSpPr>
          <p:nvPr/>
        </p:nvCxnSpPr>
        <p:spPr>
          <a:xfrm flipV="1">
            <a:off x="8686801" y="6056164"/>
            <a:ext cx="1385454" cy="121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/>
          <p:cNvCxnSpPr>
            <a:stCxn id="59" idx="3"/>
            <a:endCxn id="63" idx="1"/>
          </p:cNvCxnSpPr>
          <p:nvPr/>
        </p:nvCxnSpPr>
        <p:spPr>
          <a:xfrm>
            <a:off x="13341928" y="6056164"/>
            <a:ext cx="1385454" cy="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CasellaDiTesto 16 1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3478848" y="3610890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OCP</a:t>
            </a:r>
          </a:p>
        </p:txBody>
      </p:sp>
      <p:sp>
        <p:nvSpPr>
          <p:cNvPr id="77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0620227" y="4081759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TPBVP</a:t>
            </a:r>
          </a:p>
        </p:txBody>
      </p:sp>
      <p:sp>
        <p:nvSpPr>
          <p:cNvPr id="78" name="CasellaDiTesto 16 3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8292664" y="6092858"/>
            <a:ext cx="217372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PMP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1560" y="9310256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Pontryagin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Networks for the Class of Optimal Control Problems with Integral quadratic cost, to be submitted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2698942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4"/>
          </p:nvPr>
        </p:nvSpPr>
        <p:spPr>
          <a:xfrm>
            <a:off x="152400" y="2244776"/>
            <a:ext cx="18135600" cy="82708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 Problems (OCPs) are generally hard and computationally expensive.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</a:rPr>
              <a:t>Open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-Loop solutions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</a:rPr>
              <a:t>Closed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-Loop Solutions 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Closed-Loop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 are found via solving the HJB equation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HJB equation guarantees a necessary and sufficient condition for the optimality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HJB equation is a nonlinear PDE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space complexity of HJB equations is exponential with respect to the number of dimensions of the system (generally d&gt;3 for space applications)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40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Curse of dimensionality </a:t>
            </a: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 traditional numerical methods to solve PDE, such as FEM, becomes impracticable</a:t>
            </a:r>
          </a:p>
          <a:p>
            <a:pPr marL="0" indent="0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3276" y="4405744"/>
            <a:ext cx="4862945" cy="775854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2831742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F552B2-B8A6-D140-815A-BE23066543C8}"/>
              </a:ext>
            </a:extLst>
          </p:cNvPr>
          <p:cNvGrpSpPr/>
          <p:nvPr/>
        </p:nvGrpSpPr>
        <p:grpSpPr>
          <a:xfrm>
            <a:off x="397761" y="3296570"/>
            <a:ext cx="17492478" cy="5793503"/>
            <a:chOff x="397761" y="3296570"/>
            <a:chExt cx="17492478" cy="579350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E15585-328B-4249-9AF8-89DDEA0CFC6D}"/>
                </a:ext>
              </a:extLst>
            </p:cNvPr>
            <p:cNvGrpSpPr/>
            <p:nvPr/>
          </p:nvGrpSpPr>
          <p:grpSpPr>
            <a:xfrm>
              <a:off x="397761" y="3296570"/>
              <a:ext cx="17492478" cy="5793503"/>
              <a:chOff x="341858" y="2153570"/>
              <a:chExt cx="17492478" cy="5793503"/>
            </a:xfrm>
          </p:grpSpPr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0CFC0259-D8C3-AE4F-B01E-082085CE42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69762" y="3260250"/>
                <a:ext cx="2764574" cy="1969838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>
                <a:noAutofit/>
              </a:bodyPr>
              <a:lstStyle>
                <a:lvl1pPr marL="617219" marR="0" indent="-6172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1419605" marR="0" indent="-596645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2200939" marR="0" indent="-5550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3131820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395477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»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477773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5600700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642365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7246619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 </a:t>
                </a:r>
                <a:r>
                  <a:rPr lang="en-US" sz="4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4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t,</a:t>
                </a:r>
                <a:r>
                  <a:rPr lang="en-US" sz="4000" b="1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4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via X-TFC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AD7AC5-3917-2F45-8E23-9F33CE1C67C5}"/>
                  </a:ext>
                </a:extLst>
              </p:cNvPr>
              <p:cNvCxnSpPr>
                <a:cxnSpLocks/>
                <a:stCxn id="15" idx="2"/>
                <a:endCxn id="16" idx="0"/>
              </p:cNvCxnSpPr>
              <p:nvPr/>
            </p:nvCxnSpPr>
            <p:spPr>
              <a:xfrm>
                <a:off x="2957539" y="5811757"/>
                <a:ext cx="2659387" cy="767591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" name="CasellaDiTesto 16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1870675" y="2153570"/>
                <a:ext cx="2173728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OCP</a:t>
                </a:r>
              </a:p>
            </p:txBody>
          </p:sp>
          <p:sp>
            <p:nvSpPr>
              <p:cNvPr id="14" name="CasellaDiTesto 16">
                <a:extLst>
                  <a:ext uri="{FF2B5EF4-FFF2-40B4-BE49-F238E27FC236}">
                    <a16:creationId xmlns:a16="http://schemas.microsoft.com/office/drawing/2014/main" id="{380BFAA9-0203-A748-BB82-1B556C77BE9E}"/>
                  </a:ext>
                </a:extLst>
              </p:cNvPr>
              <p:cNvSpPr txBox="1"/>
              <p:nvPr/>
            </p:nvSpPr>
            <p:spPr>
              <a:xfrm>
                <a:off x="11589403" y="2735830"/>
                <a:ext cx="2173728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HJB PDE II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1E0EC6B-93F8-FA4F-BF63-DC41DCF50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858" y="2718211"/>
                <a:ext cx="5231362" cy="3093546"/>
              </a:xfrm>
              <a:prstGeom prst="rect">
                <a:avLst/>
              </a:prstGeom>
              <a:ln w="38100">
                <a:solidFill>
                  <a:srgbClr val="000000"/>
                </a:solidFill>
              </a:ln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26468EA-C70E-974B-8255-A0DC92FF5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5150" y="6579348"/>
                <a:ext cx="3083552" cy="770888"/>
              </a:xfrm>
              <a:prstGeom prst="rect">
                <a:avLst/>
              </a:prstGeom>
              <a:ln w="38100">
                <a:solidFill>
                  <a:srgbClr val="000000"/>
                </a:solidFill>
              </a:ln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C9DD3B2-80B8-EA44-B61A-3AC156CAA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2888" y="6570117"/>
                <a:ext cx="4053379" cy="770888"/>
              </a:xfrm>
              <a:prstGeom prst="rect">
                <a:avLst/>
              </a:prstGeom>
              <a:ln w="38100">
                <a:solidFill>
                  <a:srgbClr val="000000"/>
                </a:solidFill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E7F01D6-D94E-6647-9203-9FF97C891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4725" y="3352936"/>
                <a:ext cx="3846114" cy="1783705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BE2D1BF-A866-3C49-9C77-E237ACA4C894}"/>
                  </a:ext>
                </a:extLst>
              </p:cNvPr>
              <p:cNvGrpSpPr/>
              <p:nvPr/>
            </p:nvGrpSpPr>
            <p:grpSpPr>
              <a:xfrm>
                <a:off x="5921798" y="3317766"/>
                <a:ext cx="4464005" cy="1827474"/>
                <a:chOff x="7317685" y="4010702"/>
                <a:chExt cx="4464005" cy="1827474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DFC7D78B-B6FE-6F41-9E16-6F2D00D75312}"/>
                    </a:ext>
                  </a:extLst>
                </p:cNvPr>
                <p:cNvGrpSpPr/>
                <p:nvPr/>
              </p:nvGrpSpPr>
              <p:grpSpPr>
                <a:xfrm>
                  <a:off x="7317687" y="4173549"/>
                  <a:ext cx="4301772" cy="1537263"/>
                  <a:chOff x="4470400" y="3837173"/>
                  <a:chExt cx="4301772" cy="1537263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1816BCAE-9457-E04A-A10D-E9B0E01A3E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70400" y="3837173"/>
                    <a:ext cx="4301772" cy="8509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58513D4B-C49B-974C-9494-E6BFD1A22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901278" y="4523536"/>
                    <a:ext cx="3104635" cy="8509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27" name="Text Placeholder 2">
                  <a:extLst>
                    <a:ext uri="{FF2B5EF4-FFF2-40B4-BE49-F238E27FC236}">
                      <a16:creationId xmlns:a16="http://schemas.microsoft.com/office/drawing/2014/main" id="{A1937171-1AC2-6846-AF14-CC0073910E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17685" y="4010702"/>
                  <a:ext cx="4464005" cy="1827474"/>
                </a:xfrm>
                <a:prstGeom prst="rect">
                  <a:avLst/>
                </a:prstGeom>
                <a:ln w="38100">
                  <a:solidFill>
                    <a:srgbClr val="000000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>
                  <a:noAutofit/>
                </a:bodyPr>
                <a:lstStyle>
                  <a:lvl1pPr marL="617219" marR="0" indent="-61721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1pPr>
                  <a:lvl2pPr marL="1419605" marR="0" indent="-596645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–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2pPr>
                  <a:lvl3pPr marL="2200939" marR="0" indent="-55501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3pPr>
                  <a:lvl4pPr marL="3131820" marR="0" indent="-662940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–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4pPr>
                  <a:lvl5pPr marL="3954779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»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5pPr>
                  <a:lvl6pPr marL="4777739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6pPr>
                  <a:lvl7pPr marL="5600700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7pPr>
                  <a:lvl8pPr marL="6423659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8pPr>
                  <a:lvl9pPr marL="7246619" marR="0" indent="-662940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9pPr>
                </a:lstStyle>
                <a:p>
                  <a:pPr marL="0" indent="0" algn="ctr">
                    <a:buNone/>
                  </a:pPr>
                  <a:endParaRPr 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87F256F-3685-3F49-8E9C-B5850834B7AE}"/>
                  </a:ext>
                </a:extLst>
              </p:cNvPr>
              <p:cNvCxnSpPr>
                <a:cxnSpLocks/>
                <a:stCxn id="16" idx="0"/>
                <a:endCxn id="27" idx="2"/>
              </p:cNvCxnSpPr>
              <p:nvPr/>
            </p:nvCxnSpPr>
            <p:spPr>
              <a:xfrm flipV="1">
                <a:off x="5616926" y="5145240"/>
                <a:ext cx="2536875" cy="1434108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1EC9012-8A85-C442-A44D-22F7228423DA}"/>
                  </a:ext>
                </a:extLst>
              </p:cNvPr>
              <p:cNvCxnSpPr>
                <a:cxnSpLocks/>
                <a:stCxn id="27" idx="2"/>
                <a:endCxn id="17" idx="0"/>
              </p:cNvCxnSpPr>
              <p:nvPr/>
            </p:nvCxnSpPr>
            <p:spPr>
              <a:xfrm>
                <a:off x="8153801" y="5145240"/>
                <a:ext cx="2495777" cy="1424877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DFA0707-B06A-874B-9DF1-C2BFEDA74C50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V="1">
                <a:off x="10649578" y="5136641"/>
                <a:ext cx="2078204" cy="1433476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1BC1E74-329A-BD46-B692-C950E55DD7F8}"/>
                  </a:ext>
                </a:extLst>
              </p:cNvPr>
              <p:cNvCxnSpPr>
                <a:cxnSpLocks/>
                <a:stCxn id="18" idx="3"/>
                <a:endCxn id="11" idx="1"/>
              </p:cNvCxnSpPr>
              <p:nvPr/>
            </p:nvCxnSpPr>
            <p:spPr>
              <a:xfrm>
                <a:off x="14650839" y="4244789"/>
                <a:ext cx="418923" cy="380"/>
              </a:xfrm>
              <a:prstGeom prst="straightConnector1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4" name="CasellaDiTesto 16">
                <a:extLst>
                  <a:ext uri="{FF2B5EF4-FFF2-40B4-BE49-F238E27FC236}">
                    <a16:creationId xmlns:a16="http://schemas.microsoft.com/office/drawing/2014/main" id="{83EA230D-19B2-974B-A593-0E6121FD384E}"/>
                  </a:ext>
                </a:extLst>
              </p:cNvPr>
              <p:cNvSpPr txBox="1"/>
              <p:nvPr/>
            </p:nvSpPr>
            <p:spPr>
              <a:xfrm>
                <a:off x="4140958" y="7393075"/>
                <a:ext cx="2951936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 Function</a:t>
                </a:r>
                <a:endPara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CasellaDiTesto 16">
                <a:extLst>
                  <a:ext uri="{FF2B5EF4-FFF2-40B4-BE49-F238E27FC236}">
                    <a16:creationId xmlns:a16="http://schemas.microsoft.com/office/drawing/2014/main" id="{810BAD29-DA2E-F241-A155-BA28EF152D4A}"/>
                  </a:ext>
                </a:extLst>
              </p:cNvPr>
              <p:cNvSpPr txBox="1"/>
              <p:nvPr/>
            </p:nvSpPr>
            <p:spPr>
              <a:xfrm>
                <a:off x="9173609" y="7393075"/>
                <a:ext cx="2951936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Control</a:t>
                </a:r>
                <a:endPara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CasellaDiTesto 16">
              <a:extLst>
                <a:ext uri="{FF2B5EF4-FFF2-40B4-BE49-F238E27FC236}">
                  <a16:creationId xmlns:a16="http://schemas.microsoft.com/office/drawing/2014/main" id="{880FD79F-56A2-EB4A-9DD5-814F5E7CC6C0}"/>
                </a:ext>
              </a:extLst>
            </p:cNvPr>
            <p:cNvSpPr txBox="1"/>
            <p:nvPr/>
          </p:nvSpPr>
          <p:spPr>
            <a:xfrm>
              <a:off x="7122839" y="3906768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HJB PDE I</a:t>
              </a:r>
            </a:p>
          </p:txBody>
        </p:sp>
      </p:grpSp>
      <p:sp>
        <p:nvSpPr>
          <p:cNvPr id="30" name="Text Placeholder 2"/>
          <p:cNvSpPr>
            <a:spLocks noGrp="1"/>
          </p:cNvSpPr>
          <p:nvPr>
            <p:ph type="body" idx="14"/>
          </p:nvPr>
        </p:nvSpPr>
        <p:spPr>
          <a:xfrm>
            <a:off x="6096487" y="2295522"/>
            <a:ext cx="6722209" cy="70630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500" b="1" dirty="0"/>
              <a:t>Finite Horizon Problem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415" y="93737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D'Ambrosio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Bellman Neural Networks for the Class of Optimal Control Problems With Integral Quadratic Cost. 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Artificial Intelligence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cxnSp>
        <p:nvCxnSpPr>
          <p:cNvPr id="5" name="Elbow Connector 4"/>
          <p:cNvCxnSpPr>
            <a:stCxn id="11" idx="2"/>
            <a:endCxn id="17" idx="3"/>
          </p:cNvCxnSpPr>
          <p:nvPr/>
        </p:nvCxnSpPr>
        <p:spPr>
          <a:xfrm rot="5400000">
            <a:off x="13757325" y="5347933"/>
            <a:ext cx="1725473" cy="3775782"/>
          </a:xfrm>
          <a:prstGeom prst="bentConnector2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57797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b="1" dirty="0"/>
              <a:t>Section 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Overview and Opportunity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State-of-the-art Differential Equation solvers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Neural Networks for Differential Equations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Novelty and contribution</a:t>
            </a:r>
          </a:p>
          <a:p>
            <a:r>
              <a:rPr lang="en-US" b="1" dirty="0"/>
              <a:t>Section II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X-TFC for Initial Values 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X-TFC for Two Point Boundary Value 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X-TFC for bivariate PDEs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X-TFC for Optimal Control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Estimate on the generalization error</a:t>
            </a:r>
          </a:p>
          <a:p>
            <a:r>
              <a:rPr lang="en-US" b="1" dirty="0"/>
              <a:t>Section III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Results and discussions</a:t>
            </a:r>
          </a:p>
          <a:p>
            <a:r>
              <a:rPr lang="en-US" b="1" dirty="0"/>
              <a:t>Section IV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Published works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Works in </a:t>
            </a:r>
            <a:r>
              <a:rPr lang="en-US" dirty="0" smtClean="0"/>
              <a:t>progress and future works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7562294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14"/>
          </p:nvPr>
        </p:nvSpPr>
        <p:spPr>
          <a:xfrm>
            <a:off x="6096487" y="2295522"/>
            <a:ext cx="6722209" cy="70630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Infinite Horizon Problem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9385" y="3226205"/>
            <a:ext cx="17109229" cy="5155273"/>
            <a:chOff x="589385" y="3226205"/>
            <a:chExt cx="17109229" cy="515527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633228C-E60C-B949-A3D6-14EB8C947A97}"/>
                </a:ext>
              </a:extLst>
            </p:cNvPr>
            <p:cNvGrpSpPr/>
            <p:nvPr/>
          </p:nvGrpSpPr>
          <p:grpSpPr>
            <a:xfrm>
              <a:off x="589385" y="3226205"/>
              <a:ext cx="17109229" cy="5155273"/>
              <a:chOff x="368422" y="2540405"/>
              <a:chExt cx="17109229" cy="5155273"/>
            </a:xfrm>
          </p:grpSpPr>
          <p:sp>
            <p:nvSpPr>
              <p:cNvPr id="32" name="Text Placeholder 2">
                <a:extLst>
                  <a:ext uri="{FF2B5EF4-FFF2-40B4-BE49-F238E27FC236}">
                    <a16:creationId xmlns:a16="http://schemas.microsoft.com/office/drawing/2014/main" id="{0CFC0259-D8C3-AE4F-B01E-082085CE42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12537" y="5962333"/>
                <a:ext cx="3528665" cy="1280947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>
                <a:noAutofit/>
              </a:bodyPr>
              <a:lstStyle>
                <a:lvl1pPr marL="617219" marR="0" indent="-6172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1419605" marR="0" indent="-596645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2200939" marR="0" indent="-5550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3131820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395477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»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477773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5600700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642365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7246619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 </a:t>
                </a:r>
                <a:r>
                  <a:rPr lang="en-US" sz="4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4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4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</a:t>
                </a:r>
                <a:r>
                  <a:rPr 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via X-TFC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4AD7AC5-3917-2F45-8E23-9F33CE1C67C5}"/>
                  </a:ext>
                </a:extLst>
              </p:cNvPr>
              <p:cNvCxnSpPr>
                <a:cxnSpLocks/>
                <a:stCxn id="49" idx="2"/>
                <a:endCxn id="42" idx="0"/>
              </p:cNvCxnSpPr>
              <p:nvPr/>
            </p:nvCxnSpPr>
            <p:spPr>
              <a:xfrm>
                <a:off x="3013442" y="5478253"/>
                <a:ext cx="844408" cy="65050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4" name="CasellaDiTesto 16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1926577" y="2540405"/>
                <a:ext cx="2173728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OCP</a:t>
                </a:r>
              </a:p>
            </p:txBody>
          </p:sp>
          <p:sp>
            <p:nvSpPr>
              <p:cNvPr id="35" name="CasellaDiTesto 16">
                <a:extLst>
                  <a:ext uri="{FF2B5EF4-FFF2-40B4-BE49-F238E27FC236}">
                    <a16:creationId xmlns:a16="http://schemas.microsoft.com/office/drawing/2014/main" id="{380BFAA9-0203-A748-BB82-1B556C77BE9E}"/>
                  </a:ext>
                </a:extLst>
              </p:cNvPr>
              <p:cNvSpPr txBox="1"/>
              <p:nvPr/>
            </p:nvSpPr>
            <p:spPr>
              <a:xfrm>
                <a:off x="13093541" y="2908764"/>
                <a:ext cx="2173728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HJB PDE II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87F256F-3685-3F49-8E9C-B5850834B7AE}"/>
                  </a:ext>
                </a:extLst>
              </p:cNvPr>
              <p:cNvCxnSpPr>
                <a:cxnSpLocks/>
                <a:stCxn id="42" idx="0"/>
                <a:endCxn id="43" idx="2"/>
              </p:cNvCxnSpPr>
              <p:nvPr/>
            </p:nvCxnSpPr>
            <p:spPr>
              <a:xfrm flipV="1">
                <a:off x="3857850" y="5235220"/>
                <a:ext cx="3879051" cy="893533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1EC9012-8A85-C442-A44D-22F7228423DA}"/>
                  </a:ext>
                </a:extLst>
              </p:cNvPr>
              <p:cNvCxnSpPr>
                <a:cxnSpLocks/>
                <a:stCxn id="43" idx="2"/>
                <a:endCxn id="44" idx="0"/>
              </p:cNvCxnSpPr>
              <p:nvPr/>
            </p:nvCxnSpPr>
            <p:spPr>
              <a:xfrm>
                <a:off x="7736901" y="5235220"/>
                <a:ext cx="1575098" cy="893533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DFA0707-B06A-874B-9DF1-C2BFEDA74C50}"/>
                  </a:ext>
                </a:extLst>
              </p:cNvPr>
              <p:cNvCxnSpPr>
                <a:cxnSpLocks/>
                <a:stCxn id="44" idx="0"/>
                <a:endCxn id="45" idx="2"/>
              </p:cNvCxnSpPr>
              <p:nvPr/>
            </p:nvCxnSpPr>
            <p:spPr>
              <a:xfrm flipV="1">
                <a:off x="9311999" y="5257800"/>
                <a:ext cx="4334497" cy="870953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1BC1E74-329A-BD46-B692-C950E55DD7F8}"/>
                  </a:ext>
                </a:extLst>
              </p:cNvPr>
              <p:cNvCxnSpPr>
                <a:cxnSpLocks/>
                <a:stCxn id="45" idx="2"/>
                <a:endCxn id="32" idx="0"/>
              </p:cNvCxnSpPr>
              <p:nvPr/>
            </p:nvCxnSpPr>
            <p:spPr>
              <a:xfrm>
                <a:off x="13646496" y="5257800"/>
                <a:ext cx="1930374" cy="704533"/>
              </a:xfrm>
              <a:prstGeom prst="straightConnector1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round/>
                <a:tailEnd type="triangle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0" name="CasellaDiTesto 16">
                <a:extLst>
                  <a:ext uri="{FF2B5EF4-FFF2-40B4-BE49-F238E27FC236}">
                    <a16:creationId xmlns:a16="http://schemas.microsoft.com/office/drawing/2014/main" id="{83EA230D-19B2-974B-A593-0E6121FD384E}"/>
                  </a:ext>
                </a:extLst>
              </p:cNvPr>
              <p:cNvSpPr txBox="1"/>
              <p:nvPr/>
            </p:nvSpPr>
            <p:spPr>
              <a:xfrm>
                <a:off x="2381387" y="7141680"/>
                <a:ext cx="2951936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 Function</a:t>
                </a:r>
                <a:endPara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CasellaDiTesto 16">
                <a:extLst>
                  <a:ext uri="{FF2B5EF4-FFF2-40B4-BE49-F238E27FC236}">
                    <a16:creationId xmlns:a16="http://schemas.microsoft.com/office/drawing/2014/main" id="{810BAD29-DA2E-F241-A155-BA28EF152D4A}"/>
                  </a:ext>
                </a:extLst>
              </p:cNvPr>
              <p:cNvSpPr txBox="1"/>
              <p:nvPr/>
            </p:nvSpPr>
            <p:spPr>
              <a:xfrm>
                <a:off x="7668032" y="7141680"/>
                <a:ext cx="2951936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Control</a:t>
                </a:r>
                <a:endPara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4DEFA3-084B-DA45-A239-DB1E53E6D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82376" y="6128753"/>
                <a:ext cx="2950947" cy="954718"/>
              </a:xfrm>
              <a:prstGeom prst="rect">
                <a:avLst/>
              </a:prstGeom>
              <a:ln w="38100">
                <a:solidFill>
                  <a:srgbClr val="000000"/>
                </a:solidFill>
              </a:ln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0BD66079-D63D-9344-BAC8-2CD5B8F73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4108" y="3567665"/>
                <a:ext cx="3745585" cy="1667555"/>
              </a:xfrm>
              <a:prstGeom prst="rect">
                <a:avLst/>
              </a:prstGeom>
              <a:ln w="38100">
                <a:solidFill>
                  <a:srgbClr val="000000"/>
                </a:solidFill>
              </a:ln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CA546A6-0ADC-5742-826C-F7DAEB0ED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9886" y="6128753"/>
                <a:ext cx="7104225" cy="954718"/>
              </a:xfrm>
              <a:prstGeom prst="rect">
                <a:avLst/>
              </a:prstGeom>
              <a:ln w="38100">
                <a:solidFill>
                  <a:srgbClr val="000000"/>
                </a:solidFill>
              </a:ln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2081B58-B1AE-6449-9E3E-538AAE0C0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15340" y="3575198"/>
                <a:ext cx="7662311" cy="1682602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2E05765-44E5-DB43-B7F1-EAFE762911DD}"/>
                  </a:ext>
                </a:extLst>
              </p:cNvPr>
              <p:cNvGrpSpPr/>
              <p:nvPr/>
            </p:nvGrpSpPr>
            <p:grpSpPr>
              <a:xfrm>
                <a:off x="368422" y="3072123"/>
                <a:ext cx="5290039" cy="2406130"/>
                <a:chOff x="1128346" y="2981659"/>
                <a:chExt cx="5290039" cy="2406130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2A5D061-9B32-2F42-BE4F-190B13697A19}"/>
                    </a:ext>
                  </a:extLst>
                </p:cNvPr>
                <p:cNvGrpSpPr/>
                <p:nvPr/>
              </p:nvGrpSpPr>
              <p:grpSpPr>
                <a:xfrm>
                  <a:off x="1178169" y="2981659"/>
                  <a:ext cx="5067678" cy="2276141"/>
                  <a:chOff x="1178169" y="2981659"/>
                  <a:chExt cx="5067678" cy="2276141"/>
                </a:xfrm>
              </p:grpSpPr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FA36954D-0AE2-DE4C-B5CE-F33EE12940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178169" y="2981659"/>
                    <a:ext cx="5067678" cy="1253297"/>
                  </a:xfrm>
                  <a:prstGeom prst="rect">
                    <a:avLst/>
                  </a:prstGeom>
                  <a:ln w="38100">
                    <a:noFill/>
                  </a:ln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F57484D4-2CCC-984C-A2BD-E390C325A1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434978" y="3933842"/>
                    <a:ext cx="3945914" cy="1323958"/>
                  </a:xfrm>
                  <a:prstGeom prst="rect">
                    <a:avLst/>
                  </a:prstGeom>
                  <a:ln w="38100">
                    <a:noFill/>
                  </a:ln>
                </p:spPr>
              </p:pic>
            </p:grpSp>
            <p:sp>
              <p:nvSpPr>
                <p:cNvPr id="49" name="Text Placeholder 2">
                  <a:extLst>
                    <a:ext uri="{FF2B5EF4-FFF2-40B4-BE49-F238E27FC236}">
                      <a16:creationId xmlns:a16="http://schemas.microsoft.com/office/drawing/2014/main" id="{CC893C4B-71E7-EE41-B8B1-DAACBC8291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28346" y="2996591"/>
                  <a:ext cx="5290039" cy="2391198"/>
                </a:xfrm>
                <a:prstGeom prst="rect">
                  <a:avLst/>
                </a:prstGeom>
                <a:ln w="38100">
                  <a:solidFill>
                    <a:srgbClr val="000000"/>
                  </a:solidFill>
                </a:ln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>
                  <a:noAutofit/>
                </a:bodyPr>
                <a:lstStyle>
                  <a:lvl1pPr marL="617219" marR="0" indent="-61721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1pPr>
                  <a:lvl2pPr marL="1419605" marR="0" indent="-596645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–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2pPr>
                  <a:lvl3pPr marL="2200939" marR="0" indent="-55501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3pPr>
                  <a:lvl4pPr marL="3131820" marR="0" indent="-662940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–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4pPr>
                  <a:lvl5pPr marL="3954779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»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5pPr>
                  <a:lvl6pPr marL="4777739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6pPr>
                  <a:lvl7pPr marL="5600700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7pPr>
                  <a:lvl8pPr marL="6423659" marR="0" indent="-662939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8pPr>
                  <a:lvl9pPr marL="7246619" marR="0" indent="-662940" algn="l" defTabSz="822960" rtl="0" eaLnBrk="1" latinLnBrk="0" hangingPunct="1">
                    <a:lnSpc>
                      <a:spcPct val="100000"/>
                    </a:lnSpc>
                    <a:spcBef>
                      <a:spcPts val="1300"/>
                    </a:spcBef>
                    <a:spcAft>
                      <a:spcPts val="0"/>
                    </a:spcAft>
                    <a:buClrTx/>
                    <a:buSzPct val="100000"/>
                    <a:buFont typeface="Helvetica"/>
                    <a:buChar char="•"/>
                    <a:tabLst/>
                    <a:defRPr sz="5800" b="0" i="0" u="none" strike="noStrike" cap="none" spc="0" baseline="0">
                      <a:ln>
                        <a:noFill/>
                      </a:ln>
                      <a:solidFill>
                        <a:srgbClr val="000000"/>
                      </a:solidFill>
                      <a:uFillTx/>
                      <a:latin typeface="+mj-lt"/>
                      <a:ea typeface="+mj-ea"/>
                      <a:cs typeface="+mj-cs"/>
                      <a:sym typeface="Calibri"/>
                    </a:defRPr>
                  </a:lvl9pPr>
                </a:lstStyle>
                <a:p>
                  <a:pPr marL="0" indent="0" algn="ctr">
                    <a:buNone/>
                  </a:pPr>
                  <a:endParaRPr lang="en-US" sz="4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CasellaDiTesto 16">
                <a:extLst>
                  <a:ext uri="{FF2B5EF4-FFF2-40B4-BE49-F238E27FC236}">
                    <a16:creationId xmlns:a16="http://schemas.microsoft.com/office/drawing/2014/main" id="{A8610B0B-223C-F748-B1BA-CF697C73CAF6}"/>
                  </a:ext>
                </a:extLst>
              </p:cNvPr>
              <p:cNvSpPr txBox="1"/>
              <p:nvPr/>
            </p:nvSpPr>
            <p:spPr>
              <a:xfrm>
                <a:off x="6650036" y="2955458"/>
                <a:ext cx="2173728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HJB PDE I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1BC1E74-329A-BD46-B692-C950E55DD7F8}"/>
                </a:ext>
              </a:extLst>
            </p:cNvPr>
            <p:cNvCxnSpPr>
              <a:cxnSpLocks/>
              <a:stCxn id="32" idx="1"/>
              <a:endCxn id="44" idx="3"/>
            </p:cNvCxnSpPr>
            <p:nvPr/>
          </p:nvCxnSpPr>
          <p:spPr>
            <a:xfrm flipH="1">
              <a:off x="13085074" y="7288607"/>
              <a:ext cx="948426" cy="3305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9" name="TextBox 28"/>
          <p:cNvSpPr txBox="1"/>
          <p:nvPr/>
        </p:nvSpPr>
        <p:spPr>
          <a:xfrm>
            <a:off x="55415" y="93737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D'Ambrosio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Bellman Neural Networks for the Class of Optimal Control Problems With Integral Quadratic Cost. 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Artificial Intelligence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20350679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on the generalization error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625445" y="2274729"/>
            <a:ext cx="11956455" cy="8101875"/>
            <a:chOff x="2625445" y="2274729"/>
            <a:chExt cx="11956455" cy="8101875"/>
          </a:xfrm>
        </p:grpSpPr>
        <p:grpSp>
          <p:nvGrpSpPr>
            <p:cNvPr id="18" name="Group 17"/>
            <p:cNvGrpSpPr/>
            <p:nvPr/>
          </p:nvGrpSpPr>
          <p:grpSpPr>
            <a:xfrm>
              <a:off x="6398853" y="2274729"/>
              <a:ext cx="4988471" cy="2825982"/>
              <a:chOff x="1660833" y="2823615"/>
              <a:chExt cx="4988471" cy="2825982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736436" y="2882091"/>
                <a:ext cx="4912868" cy="2625464"/>
                <a:chOff x="1736436" y="2882091"/>
                <a:chExt cx="4912868" cy="2625464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1736436" y="2882091"/>
                  <a:ext cx="4801181" cy="688348"/>
                  <a:chOff x="1874981" y="2819653"/>
                  <a:chExt cx="4801181" cy="688348"/>
                </a:xfrm>
              </p:grpSpPr>
              <p:pic>
                <p:nvPicPr>
        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DE_tfc}&#10;    \mathcal{D}(\bm{u}(\bm{x},t)) = \bm{f}(\bm{x},t)\quad\forall \bm{x} \in D,\, \forall t \in (0,T)&#10;\end{equation*}&#10;&#10;&#10;\end{document}" title="IguanaTex Bitmap Display"/>
                  <p:cNvPicPr>
                    <a:picLocks noChangeAspect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74981" y="3253525"/>
                    <a:ext cx="4583619" cy="254476"/>
                  </a:xfrm>
                  <a:prstGeom prst="rect">
                    <a:avLst/>
                  </a:prstGeom>
                </p:spPr>
              </p:pic>
              <p:sp>
                <p:nvSpPr>
                  <p:cNvPr id="10" name="CasellaDiTesto 16 1">
                    <a:extLst>
                      <a:ext uri="{FF2B5EF4-FFF2-40B4-BE49-F238E27FC236}">
                        <a16:creationId xmlns:a16="http://schemas.microsoft.com/office/drawing/2014/main" id="{380BFAA9-0203-A748-BB82-1B556C77BE9E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220" y="2819653"/>
                    <a:ext cx="4713942" cy="40011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Generic system of Differential Equations</a:t>
                    </a:r>
                    <a:endParaRPr lang="en-US" sz="20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1823675" y="3857151"/>
                  <a:ext cx="4713942" cy="675344"/>
                  <a:chOff x="1809820" y="3859647"/>
                  <a:chExt cx="4713942" cy="675344"/>
                </a:xfrm>
              </p:grpSpPr>
              <p:pic>
                <p:nvPicPr>
        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\label{IC_tfc}&#10;    \bm{u}(\bm{x},0)= \bm{u}_0(\bm{x}),\, \forall \bm{x} \in D&#10;\end{equation*}&#10;&#10;&#10;\end{document}" title="IguanaTex Bitmap Display"/>
                  <p:cNvPicPr>
                    <a:picLocks noChangeAspect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24104" y="4280515"/>
                    <a:ext cx="2727619" cy="254476"/>
                  </a:xfrm>
                  <a:prstGeom prst="rect">
                    <a:avLst/>
                  </a:prstGeom>
                </p:spPr>
              </p:pic>
              <p:sp>
                <p:nvSpPr>
                  <p:cNvPr id="11" name="CasellaDiTesto 16 2">
                    <a:extLst>
                      <a:ext uri="{FF2B5EF4-FFF2-40B4-BE49-F238E27FC236}">
                        <a16:creationId xmlns:a16="http://schemas.microsoft.com/office/drawing/2014/main" id="{380BFAA9-0203-A748-BB82-1B556C77BE9E}"/>
                      </a:ext>
                    </a:extLst>
                  </p:cNvPr>
                  <p:cNvSpPr txBox="1"/>
                  <p:nvPr/>
                </p:nvSpPr>
                <p:spPr>
                  <a:xfrm>
                    <a:off x="1809820" y="3859647"/>
                    <a:ext cx="4713942" cy="40011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Initial Conditions</a:t>
                    </a:r>
                    <a:endParaRPr lang="en-US" sz="20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1935362" y="4832211"/>
                  <a:ext cx="4713942" cy="675344"/>
                  <a:chOff x="1962220" y="4836233"/>
                  <a:chExt cx="4713942" cy="675344"/>
                </a:xfrm>
              </p:grpSpPr>
              <p:pic>
                <p:nvPicPr>
        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BC_tfc}&#10;    \bm{u}(\bm{x},t) = \bar{\bm{u}}(\bm{x},t)\quad\forall \bm{x} \in \partial D,\, \forall t \in (0,T)&#10;\end{equation*}&#10;&#10;\end{document}" title="IguanaTex Bitmap Display"/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01458" y="5257101"/>
                    <a:ext cx="4330666" cy="254476"/>
                  </a:xfrm>
                  <a:prstGeom prst="rect">
                    <a:avLst/>
                  </a:prstGeom>
                </p:spPr>
              </p:pic>
              <p:sp>
                <p:nvSpPr>
                  <p:cNvPr id="12" name="CasellaDiTesto 16 3">
                    <a:extLst>
                      <a:ext uri="{FF2B5EF4-FFF2-40B4-BE49-F238E27FC236}">
                        <a16:creationId xmlns:a16="http://schemas.microsoft.com/office/drawing/2014/main" id="{380BFAA9-0203-A748-BB82-1B556C77BE9E}"/>
                      </a:ext>
                    </a:extLst>
                  </p:cNvPr>
                  <p:cNvSpPr txBox="1"/>
                  <p:nvPr/>
                </p:nvSpPr>
                <p:spPr>
                  <a:xfrm>
                    <a:off x="1962220" y="4836233"/>
                    <a:ext cx="4713942" cy="40011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Boundary Conditions</a:t>
                    </a:r>
                    <a:endParaRPr lang="en-US" sz="20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17" name="Rectangle 16"/>
              <p:cNvSpPr/>
              <p:nvPr/>
            </p:nvSpPr>
            <p:spPr>
              <a:xfrm>
                <a:off x="1660833" y="2823615"/>
                <a:ext cx="4958199" cy="282598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567480" y="5288408"/>
              <a:ext cx="6397569" cy="922383"/>
              <a:chOff x="7284039" y="3815840"/>
              <a:chExt cx="6397569" cy="922383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7496158" y="3815840"/>
                <a:ext cx="5973333" cy="705040"/>
                <a:chOff x="7496158" y="3815840"/>
                <a:chExt cx="5973333" cy="705040"/>
              </a:xfrm>
            </p:grpSpPr>
            <p:pic>
              <p:nvPicPr>
                <p:cNvPr id="19" name="Picture 1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\label{int_res}&#10;        \mathcal{R}_{\bm{\beta}}(\bm{x},t)= \mathcal{D}(\bm{u}_{\bm{\beta}}(\bm{x},t)) - \bm{f}(\bm{x},t)\quad\forall \bm{x} \in D,\, \forall t \in (0,T) &#10;\end{equation*}&#10;&#10;&#10;\end{document}" title="IguanaTex Bitmap Display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96158" y="4257261"/>
                  <a:ext cx="5973333" cy="263619"/>
                </a:xfrm>
                <a:prstGeom prst="rect">
                  <a:avLst/>
                </a:prstGeom>
              </p:spPr>
            </p:pic>
            <p:sp>
              <p:nvSpPr>
                <p:cNvPr id="20" name="CasellaDiTesto 16 4 1">
                  <a:extLst>
                    <a:ext uri="{FF2B5EF4-FFF2-40B4-BE49-F238E27FC236}">
                      <a16:creationId xmlns:a16="http://schemas.microsoft.com/office/drawing/2014/main" id="{380BFAA9-0203-A748-BB82-1B556C77BE9E}"/>
                    </a:ext>
                  </a:extLst>
                </p:cNvPr>
                <p:cNvSpPr txBox="1"/>
                <p:nvPr/>
              </p:nvSpPr>
              <p:spPr>
                <a:xfrm>
                  <a:off x="8125853" y="3815840"/>
                  <a:ext cx="4713942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Residuals</a:t>
                  </a:r>
                  <a:endPara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7284039" y="3857151"/>
                <a:ext cx="6397569" cy="881072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625445" y="6604558"/>
              <a:ext cx="5305047" cy="1451597"/>
              <a:chOff x="9656618" y="3176750"/>
              <a:chExt cx="5022351" cy="124959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9883612" y="3327542"/>
                <a:ext cx="4713942" cy="876037"/>
                <a:chOff x="9883612" y="3591976"/>
                <a:chExt cx="4713942" cy="876037"/>
              </a:xfrm>
            </p:grpSpPr>
            <p:pic>
              <p:nvPicPr>
                <p:cNvPr id="27" name="Picture 2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rrG_pinn}&#10;    \varepsilon_G = \varepsilon_G(\bm{\beta}^*;t,\bm{x}) = || \bm{u} - \bm{u}^* ||&#10;\end{equation*}&#10;&#10;\end{document}" title="IguanaTex Bitmap Display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4473" y="4122725"/>
                  <a:ext cx="4391567" cy="345288"/>
                </a:xfrm>
                <a:prstGeom prst="rect">
                  <a:avLst/>
                </a:prstGeom>
              </p:spPr>
            </p:pic>
            <p:sp>
              <p:nvSpPr>
                <p:cNvPr id="32" name="CasellaDiTesto 16 4 2">
                  <a:extLst>
                    <a:ext uri="{FF2B5EF4-FFF2-40B4-BE49-F238E27FC236}">
                      <a16:creationId xmlns:a16="http://schemas.microsoft.com/office/drawing/2014/main" id="{380BFAA9-0203-A748-BB82-1B556C77BE9E}"/>
                    </a:ext>
                  </a:extLst>
                </p:cNvPr>
                <p:cNvSpPr txBox="1"/>
                <p:nvPr/>
              </p:nvSpPr>
              <p:spPr>
                <a:xfrm>
                  <a:off x="9883612" y="3591976"/>
                  <a:ext cx="4713942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Generalization Error</a:t>
                  </a:r>
                  <a:endPara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9656618" y="3176750"/>
                <a:ext cx="5022351" cy="1249591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9559549" y="6349262"/>
              <a:ext cx="5022351" cy="1825566"/>
              <a:chOff x="9810822" y="5474334"/>
              <a:chExt cx="5022351" cy="182556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9883612" y="5474334"/>
                <a:ext cx="4795357" cy="1507610"/>
                <a:chOff x="9924473" y="5105153"/>
                <a:chExt cx="4795357" cy="1507610"/>
              </a:xfrm>
            </p:grpSpPr>
            <p:pic>
              <p:nvPicPr>
                <p:cNvPr id="28" name="Picture 2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T_pinn_general_tfc}&#10;    \varepsilon_{T} = &#10;     \left(  &#10;    \sum_{n=1}^{N} w_{n}|\mathcal{R}_{\bm{\beta}^*}(\bm{x}_n,t_n)|^{2} &#10;    \right)^{\frac{1}{2}}&#10;\end{equation*}&#10;&#10;\end{document}" title="IguanaTex Bitmap Display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4473" y="5443404"/>
                  <a:ext cx="4632221" cy="1169359"/>
                </a:xfrm>
                <a:prstGeom prst="rect">
                  <a:avLst/>
                </a:prstGeom>
              </p:spPr>
            </p:pic>
            <p:sp>
              <p:nvSpPr>
                <p:cNvPr id="33" name="CasellaDiTesto 16 4 3">
                  <a:extLst>
                    <a:ext uri="{FF2B5EF4-FFF2-40B4-BE49-F238E27FC236}">
                      <a16:creationId xmlns:a16="http://schemas.microsoft.com/office/drawing/2014/main" id="{380BFAA9-0203-A748-BB82-1B556C77BE9E}"/>
                    </a:ext>
                  </a:extLst>
                </p:cNvPr>
                <p:cNvSpPr txBox="1"/>
                <p:nvPr/>
              </p:nvSpPr>
              <p:spPr>
                <a:xfrm>
                  <a:off x="10005888" y="5105153"/>
                  <a:ext cx="4713942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Training Error</a:t>
                  </a:r>
                  <a:endPara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7" name="Rectangle 36"/>
              <p:cNvSpPr/>
              <p:nvPr/>
            </p:nvSpPr>
            <p:spPr>
              <a:xfrm>
                <a:off x="9810822" y="5528475"/>
                <a:ext cx="5022351" cy="1771425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p:grpSp>
        <p:grpSp>
          <p:nvGrpSpPr>
            <p:cNvPr id="47" name="Group 46"/>
            <p:cNvGrpSpPr/>
            <p:nvPr>
              <p:custDataLst>
                <p:tags r:id="rId1"/>
              </p:custDataLst>
            </p:nvPr>
          </p:nvGrpSpPr>
          <p:grpSpPr>
            <a:xfrm>
              <a:off x="4885346" y="8326586"/>
              <a:ext cx="7985211" cy="2050018"/>
              <a:chOff x="4885346" y="8326586"/>
              <a:chExt cx="7985211" cy="2050018"/>
            </a:xfrm>
          </p:grpSpPr>
          <p:pic>
            <p:nvPicPr>
              <p:cNvPr id="46" name="Picture 4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G_pinn_estimate_general_tfc}&#10;    \varepsilon_{G} \leq C_{\operatorname{pde}} \left(&#10;    \varepsilon_{T} + C_{\operatorname{quad}}^{\frac{1}{2}}N^{-\frac{\alpha}{2}}&#10;    \right)&#10;\end{equation*}&#10;&#10;\end{document}" title="IguanaTex Bitmap Display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4288" y="9006970"/>
                <a:ext cx="6534097" cy="943608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4885346" y="8326586"/>
                <a:ext cx="7985211" cy="2050018"/>
              </a:xfrm>
              <a:prstGeom prst="rect">
                <a:avLst/>
              </a:prstGeom>
              <a:noFill/>
              <a:ln w="25400" cap="flat">
                <a:solidFill>
                  <a:srgbClr val="FF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sp>
            <p:nvSpPr>
              <p:cNvPr id="42" name="CasellaDiTesto 16 4 4">
                <a:extLst>
                  <a:ext uri="{FF2B5EF4-FFF2-40B4-BE49-F238E27FC236}">
                    <a16:creationId xmlns:a16="http://schemas.microsoft.com/office/drawing/2014/main" id="{380BFAA9-0203-A748-BB82-1B556C77BE9E}"/>
                  </a:ext>
                </a:extLst>
              </p:cNvPr>
              <p:cNvSpPr txBox="1"/>
              <p:nvPr/>
            </p:nvSpPr>
            <p:spPr>
              <a:xfrm>
                <a:off x="6229335" y="8463755"/>
                <a:ext cx="47139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Generalization Error Bound</a:t>
                </a:r>
                <a:endParaRPr lang="en-US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8136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4134420"/>
            <a:ext cx="17044700" cy="30006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0" dirty="0"/>
              <a:t>Section III</a:t>
            </a:r>
          </a:p>
        </p:txBody>
      </p:sp>
    </p:spTree>
    <p:extLst>
      <p:ext uri="{BB962C8B-B14F-4D97-AF65-F5344CB8AC3E}">
        <p14:creationId xmlns:p14="http://schemas.microsoft.com/office/powerpoint/2010/main" val="12855375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X-TFC for benchmarks ODEs and PDEs</a:t>
            </a:r>
          </a:p>
          <a:p>
            <a:r>
              <a:rPr lang="en-US" dirty="0"/>
              <a:t>X-TFC for Nuclear Reactor Dynamics</a:t>
            </a:r>
          </a:p>
          <a:p>
            <a:r>
              <a:rPr lang="en-US" dirty="0"/>
              <a:t>X-TFC for Optimal Control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Open-loop solutions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Closed-loop solutions</a:t>
            </a:r>
          </a:p>
          <a:p>
            <a:r>
              <a:rPr lang="en-US" dirty="0"/>
              <a:t>X-TFC for Epidemiological Compartmental Models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III outline</a:t>
            </a:r>
          </a:p>
        </p:txBody>
      </p:sp>
    </p:spTree>
    <p:extLst>
      <p:ext uri="{BB962C8B-B14F-4D97-AF65-F5344CB8AC3E}">
        <p14:creationId xmlns:p14="http://schemas.microsoft.com/office/powerpoint/2010/main" val="1935547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benchmarks ODEs and PDEs</a:t>
            </a:r>
          </a:p>
        </p:txBody>
      </p:sp>
      <p:pic>
        <p:nvPicPr>
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\dfrac{du}{dt} = -2tu \qquad \qquad &amp; \forall t \in [0,1] \\&#10;    u(0)  = 1&#10;    \end{cases}&#10;    % \label{ivp_general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8" y="2704853"/>
            <a:ext cx="3682320" cy="1052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6" y="5242310"/>
            <a:ext cx="8288345" cy="3787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261" y="5242311"/>
            <a:ext cx="8493184" cy="392101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E682ABC-ADED-AB4E-9DF4-0B5F06D44F03}"/>
              </a:ext>
            </a:extLst>
          </p:cNvPr>
          <p:cNvSpPr txBox="1">
            <a:spLocks/>
          </p:cNvSpPr>
          <p:nvPr/>
        </p:nvSpPr>
        <p:spPr>
          <a:xfrm>
            <a:off x="13193981" y="2530124"/>
            <a:ext cx="3977742" cy="1402301"/>
          </a:xfrm>
          <a:prstGeom prst="rect">
            <a:avLst/>
          </a:prstGeom>
          <a:ln w="38100">
            <a:solidFill>
              <a:srgbClr val="C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[-3,3]</a:t>
            </a:r>
          </a:p>
          <a:p>
            <a:pPr marL="822960" lvl="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37868" y="9861168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De Florio, M.,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Estimates on the generalization error of X-TFC in learning ODE solutions, to be submitted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206935" y="2598195"/>
            <a:ext cx="4713942" cy="1159503"/>
            <a:chOff x="5014744" y="4240819"/>
            <a:chExt cx="4713942" cy="1159503"/>
          </a:xfrm>
        </p:grpSpPr>
        <p:pic>
          <p:nvPicPr>
            <p:cNvPr id="11" name="Picture 1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G_pinn_estimate_general_tfc}&#10;    \varepsilon_{G} \leq C_{\operatorname{pde}} \left(&#10;    \varepsilon_{T} + C_{\operatorname{quad}}^{\frac{1}{2}}N^{-\frac{\alpha}{2}}&#10;    \right)&#10;\end{equation*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15" y="4845934"/>
              <a:ext cx="3838911" cy="554388"/>
            </a:xfrm>
            <a:prstGeom prst="rect">
              <a:avLst/>
            </a:prstGeom>
          </p:spPr>
        </p:pic>
        <p:sp>
          <p:nvSpPr>
            <p:cNvPr id="14" name="CasellaDiTesto 16 4 4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5014744" y="4240819"/>
              <a:ext cx="47139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Generalization Error Bound</a:t>
              </a:r>
              <a:endPara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5038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benchmarks ODEs and PDEs (cont’d)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4395597"/>
            <a:ext cx="7546361" cy="5022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61" y="4798513"/>
            <a:ext cx="9301467" cy="42168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37868" y="9861168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De Florio, M.,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Estimates on the generalization error of X-TFC in learning ODE solutions, to be submitted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16" name="Picture 1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\dfrac{du}{dt} = -2tu \qquad \qquad &amp; \forall t \in [0,1] \\&#10;    u(0)  = 1&#10;    \end{cases}&#10;    % \label{ivp_general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8" y="2704853"/>
            <a:ext cx="3682320" cy="1052845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E682ABC-ADED-AB4E-9DF4-0B5F06D44F03}"/>
              </a:ext>
            </a:extLst>
          </p:cNvPr>
          <p:cNvSpPr txBox="1">
            <a:spLocks/>
          </p:cNvSpPr>
          <p:nvPr/>
        </p:nvSpPr>
        <p:spPr>
          <a:xfrm>
            <a:off x="13193981" y="2530124"/>
            <a:ext cx="3977742" cy="1402301"/>
          </a:xfrm>
          <a:prstGeom prst="rect">
            <a:avLst/>
          </a:prstGeom>
          <a:ln w="38100">
            <a:solidFill>
              <a:srgbClr val="C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[-3,3]</a:t>
            </a:r>
          </a:p>
          <a:p>
            <a:pPr marL="822960" lvl="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206935" y="2598195"/>
            <a:ext cx="4713942" cy="1159503"/>
            <a:chOff x="5014744" y="4240819"/>
            <a:chExt cx="4713942" cy="1159503"/>
          </a:xfrm>
        </p:grpSpPr>
        <p:pic>
          <p:nvPicPr>
            <p:cNvPr id="19" name="Picture 1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G_pinn_estimate_general_tfc}&#10;    \varepsilon_{G} \leq C_{\operatorname{pde}} \left(&#10;    \varepsilon_{T} + C_{\operatorname{quad}}^{\frac{1}{2}}N^{-\frac{\alpha}{2}}&#10;    \right)&#10;\end{equation*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15" y="4845934"/>
              <a:ext cx="3838911" cy="554388"/>
            </a:xfrm>
            <a:prstGeom prst="rect">
              <a:avLst/>
            </a:prstGeom>
          </p:spPr>
        </p:pic>
        <p:sp>
          <p:nvSpPr>
            <p:cNvPr id="20" name="CasellaDiTesto 16 4 4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5014744" y="4240819"/>
              <a:ext cx="47139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Generalization Error Bound</a:t>
              </a:r>
              <a:endPara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001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benchmarks ODEs and PDEs (cont’d)</a:t>
            </a:r>
          </a:p>
        </p:txBody>
      </p:sp>
      <p:pic>
        <p:nvPicPr>
          <p:cNvPr id="3" name="Picture 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\dfrac{du}{dt} = (1-2t)u^2 \qquad \qquad &amp; \forall t \in [0,1] \\&#10;    u(0)  = 1&#10;    \end{cases}&#10;    % \label{ivp_general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35" y="2863039"/>
            <a:ext cx="4316838" cy="1052845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E682ABC-ADED-AB4E-9DF4-0B5F06D44F03}"/>
              </a:ext>
            </a:extLst>
          </p:cNvPr>
          <p:cNvSpPr txBox="1">
            <a:spLocks/>
          </p:cNvSpPr>
          <p:nvPr/>
        </p:nvSpPr>
        <p:spPr>
          <a:xfrm>
            <a:off x="428784" y="7835955"/>
            <a:ext cx="3977742" cy="1402301"/>
          </a:xfrm>
          <a:prstGeom prst="rect">
            <a:avLst/>
          </a:prstGeom>
          <a:ln w="38100">
            <a:solidFill>
              <a:srgbClr val="C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[-3,3]</a:t>
            </a:r>
          </a:p>
          <a:p>
            <a:pPr marL="822960" lvl="1" indent="0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27" y="5992265"/>
            <a:ext cx="5696745" cy="3924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27" y="2715488"/>
            <a:ext cx="5725324" cy="2648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56" y="2863039"/>
            <a:ext cx="5677692" cy="26006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724" y="6678161"/>
            <a:ext cx="5906324" cy="255305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09783" y="5243433"/>
            <a:ext cx="4713942" cy="1159503"/>
            <a:chOff x="5014744" y="4240819"/>
            <a:chExt cx="4713942" cy="1159503"/>
          </a:xfrm>
        </p:grpSpPr>
        <p:pic>
          <p:nvPicPr>
  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G_pinn_estimate_general_tfc}&#10;    \varepsilon_{G} \leq C_{\operatorname{pde}} \left(&#10;    \varepsilon_{T} + C_{\operatorname{quad}}^{\frac{1}{2}}N^{-\frac{\alpha}{2}}&#10;    \right)&#10;\end{equation*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15" y="4845934"/>
              <a:ext cx="3838911" cy="554388"/>
            </a:xfrm>
            <a:prstGeom prst="rect">
              <a:avLst/>
            </a:prstGeom>
          </p:spPr>
        </p:pic>
        <p:sp>
          <p:nvSpPr>
            <p:cNvPr id="15" name="CasellaDiTesto 16 4 4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5014744" y="4240819"/>
              <a:ext cx="47139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Generalization Error Bound</a:t>
              </a:r>
              <a:endPara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813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benchmarks ODEs and PDEs (cont’d)</a:t>
            </a:r>
          </a:p>
        </p:txBody>
      </p:sp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f_{xx} (x,y)+f_{yy} (x,y) = (2 - \pi^2 y ^2)\sin(\pi x) &#10;\end{equation*}&#10;where $x,y \in [0,1]$ and subject to,&#10;\begin{eqnarray*}&#10;    f(0,y) &amp;=&amp; 0\\&#10;    f(1,y) &amp;=&amp; 0\\&#10;    f(x,0) &amp;=&amp; 0\\&#10;    f_y(x,1) &amp;=&amp; 2\sin(\pi x)&#10;\end{eqnarray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837" y="4833243"/>
            <a:ext cx="5252253" cy="1946718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f_{xx} (x,y)+f_{yy} (x,y) + f(x,y) f_y(x,y) = \sin(\pi x) \Big(2 - \pi^2y^2 + 2y^3 \sin(\pi x)\Big)&#10;\end{equation*}&#10;where $x,y \in [0,1]$ and subject to,&#10;\begin{eqnarray*}&#10;    f(0,y) &amp;=&amp; 0\\&#10;    f(1,y) &amp;=&amp; 0\\&#10;    f(x,0) &amp;=&amp; 0\\&#10;    f_y(x,1) &amp;=&amp; 2\sin(\pi x)&#10;\end{eqnarray*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347" y="4792637"/>
            <a:ext cx="6245379" cy="202169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6.3e-12 &amp; 7.6e-12 \\&#10;  \hline&#10;Deep-TFC &amp; 6.2e-06 &amp; 6.8e-06 \\&#10;  \hline&#10;FEM &amp;  7e-07 &amp; 4e-05 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61" y="7284786"/>
            <a:ext cx="5391801" cy="132521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8.8e-11 &amp; 9.0e-11 \\&#10;  \hline&#10;Deep-TFC &amp; 3.8e-06 &amp; 4.8e-06 \\&#10;  \hline&#10;FEM &amp;  6e-07 &amp; 4e-05 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962" y="7302027"/>
            <a:ext cx="5391801" cy="132521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72873" y="9477138"/>
            <a:ext cx="9633101" cy="6055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37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E., </a:t>
            </a:r>
            <a:r>
              <a:rPr lang="en-US" sz="137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37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37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Leake</a:t>
            </a:r>
            <a:r>
              <a:rPr lang="en-US" sz="137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De Florio, M., Johnston, H. and </a:t>
            </a:r>
            <a:r>
              <a:rPr lang="en-US" sz="137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37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2021. Extreme theory of functional connections: A fast physics-informed neural network method for solving ordinary and partial differential equations. </a:t>
            </a:r>
            <a:r>
              <a:rPr lang="en-US" sz="137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US" sz="137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37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457</a:t>
            </a:r>
            <a:r>
              <a:rPr lang="en-US" sz="137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pp.334-356.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3837" y="2351024"/>
            <a:ext cx="5361711" cy="1754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</a:p>
          <a:p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Hyperbolic Tangent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Points per variable: 30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Neurons: 150-170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[-1,1]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37031" y="4867611"/>
            <a:ext cx="5428431" cy="4089485"/>
            <a:chOff x="158020" y="3168873"/>
            <a:chExt cx="3618954" cy="2726323"/>
          </a:xfrm>
        </p:grpSpPr>
        <p:pic>
          <p:nvPicPr>
  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f_{xx} (x,y)+f_{yy} (x,y) = e^{-x}(x - 2 + y^3 + 6y)&#10;\end{equation*}&#10;where $x,y \in [0,1]$ and subject to,&#10;\begin{eqnarray*}&#10;    f(0,y) &amp;=&amp; y^3\\&#10;    f(1,y) &amp;=&amp; (1+y^3)e^{-1}\\&#10;    f(x,0) &amp;=&amp; xe^{-x}\\&#10;    f(x,1) &amp;=&amp; e^{-x}(x+1)&#10;\end{eqnarray*}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20" y="3168873"/>
              <a:ext cx="3598662" cy="1297812"/>
            </a:xfrm>
            <a:prstGeom prst="rect">
              <a:avLst/>
            </a:prstGeom>
          </p:spPr>
        </p:pic>
        <p:pic>
          <p:nvPicPr>
  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3.8e-13 &amp; 5.1e-13 \\&#10;  \hline&#10;Deep-TFC &amp; 2.3e-07 &amp; 2.8e-07 \\&#10;  \hline&#10;FEM &amp;  2e-08 &amp; 1.5e-05 \\&#10;  \hline&#10;    \hline&#10; \end{tabular}&#10;\end{center}&#10;\end{table}&#10;&#10;\end{document}" title="IguanaTex Bitmap Display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40" y="4789521"/>
              <a:ext cx="3594534" cy="88347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2971" y="5672999"/>
              <a:ext cx="2939266" cy="2221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805103" lvl="1" indent="0" algn="ctr"/>
              <a:r>
                <a:rPr lang="en-US" sz="1566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X-TFC Computational Time: ~ 8.1 [</a:t>
              </a:r>
              <a:r>
                <a:rPr lang="en-US" sz="1566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</a:t>
              </a:r>
              <a:r>
                <a:rPr lang="en-US" sz="1566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6621669" y="8610003"/>
            <a:ext cx="4458593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5103" lvl="1" indent="0" algn="ctr"/>
            <a:r>
              <a:rPr lang="en-US" sz="156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X-TFC Computational Time: ~ 9.3 [</a:t>
            </a:r>
            <a:r>
              <a:rPr lang="en-US" sz="156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56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01412" y="8623799"/>
            <a:ext cx="5781070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5103" lvl="1" indent="0" algn="ctr"/>
            <a:r>
              <a:rPr lang="en-US" sz="156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X-TFC  Computational Time: ~ 22.5 [</a:t>
            </a:r>
            <a:r>
              <a:rPr lang="en-US" sz="1566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56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– 10 iterations</a:t>
            </a:r>
          </a:p>
        </p:txBody>
      </p:sp>
      <p:sp>
        <p:nvSpPr>
          <p:cNvPr id="9" name="Oval 8"/>
          <p:cNvSpPr/>
          <p:nvPr/>
        </p:nvSpPr>
        <p:spPr>
          <a:xfrm>
            <a:off x="1982586" y="7570817"/>
            <a:ext cx="3466407" cy="39037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/>
          </a:p>
        </p:txBody>
      </p:sp>
      <p:sp>
        <p:nvSpPr>
          <p:cNvPr id="21" name="Oval 20"/>
          <p:cNvSpPr/>
          <p:nvPr/>
        </p:nvSpPr>
        <p:spPr>
          <a:xfrm>
            <a:off x="7677090" y="7578703"/>
            <a:ext cx="3466407" cy="39037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/>
          </a:p>
        </p:txBody>
      </p:sp>
      <p:sp>
        <p:nvSpPr>
          <p:cNvPr id="22" name="Oval 21"/>
          <p:cNvSpPr/>
          <p:nvPr/>
        </p:nvSpPr>
        <p:spPr>
          <a:xfrm>
            <a:off x="13803570" y="7570816"/>
            <a:ext cx="3466407" cy="390374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/>
          </a:p>
        </p:txBody>
      </p:sp>
      <p:sp>
        <p:nvSpPr>
          <p:cNvPr id="23" name="Rectangle 22"/>
          <p:cNvSpPr/>
          <p:nvPr/>
        </p:nvSpPr>
        <p:spPr>
          <a:xfrm>
            <a:off x="237030" y="4615643"/>
            <a:ext cx="5523690" cy="452628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/>
          </a:p>
        </p:txBody>
      </p:sp>
      <p:sp>
        <p:nvSpPr>
          <p:cNvPr id="24" name="Rectangle 23"/>
          <p:cNvSpPr/>
          <p:nvPr/>
        </p:nvSpPr>
        <p:spPr>
          <a:xfrm>
            <a:off x="5816983" y="4619474"/>
            <a:ext cx="5791967" cy="45224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/>
          </a:p>
        </p:txBody>
      </p:sp>
      <p:sp>
        <p:nvSpPr>
          <p:cNvPr id="25" name="Rectangle 24"/>
          <p:cNvSpPr/>
          <p:nvPr/>
        </p:nvSpPr>
        <p:spPr>
          <a:xfrm>
            <a:off x="11665212" y="4615644"/>
            <a:ext cx="6439908" cy="452628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500"/>
          </a:p>
        </p:txBody>
      </p:sp>
    </p:spTree>
    <p:extLst>
      <p:ext uri="{BB962C8B-B14F-4D97-AF65-F5344CB8AC3E}">
        <p14:creationId xmlns:p14="http://schemas.microsoft.com/office/powerpoint/2010/main" val="3992385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Nuclear Reactor Dynamics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2433770"/>
            <a:ext cx="11213295" cy="674290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751A28A-EF97-5841-9F1D-584CD8E64A4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557000" y="2543440"/>
            <a:ext cx="5683250" cy="6523566"/>
          </a:xfrm>
          <a:ln w="38100">
            <a:solidFill>
              <a:srgbClr val="C00000"/>
            </a:solidFill>
          </a:ln>
        </p:spPr>
        <p:txBody>
          <a:bodyPr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5000" b="1" dirty="0"/>
              <a:t>Test Case 1</a:t>
            </a:r>
            <a:r>
              <a:rPr lang="en-US" sz="5000" dirty="0"/>
              <a:t>: Step Reactivity Insertion in Thermal Reactor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000" b="1" dirty="0"/>
              <a:t>Test Case 2</a:t>
            </a:r>
            <a:r>
              <a:rPr lang="en-US" sz="5000" dirty="0"/>
              <a:t>: Ramp Reactivity Insertion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000" b="1" dirty="0"/>
              <a:t>Test Case 3</a:t>
            </a:r>
            <a:r>
              <a:rPr lang="en-US" sz="5000" dirty="0"/>
              <a:t>: Sinusoidal Reactivity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000" b="1" dirty="0"/>
              <a:t>Test Case 4</a:t>
            </a:r>
            <a:r>
              <a:rPr lang="en-US" sz="5000" dirty="0"/>
              <a:t>: Reactivity as a Function of the Neutron Density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000" b="1" dirty="0"/>
              <a:t>Test Case 5</a:t>
            </a:r>
            <a:r>
              <a:rPr lang="en-US" sz="5000" dirty="0"/>
              <a:t>: Temperature Feedback Reactivity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000" b="1" dirty="0"/>
              <a:t>Test Case 6</a:t>
            </a:r>
            <a:r>
              <a:rPr lang="en-US" sz="5000" dirty="0"/>
              <a:t>: Thermal Hydraulics Feedback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7974" y="9771969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De Florio, M.,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Ganapol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B.D.,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Picca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Physics-informed neural networks for the point kinetics equations for nuclear reactor dynamics. Annals of Nuclear Energy, 167, p.108833. Vancouver	</a:t>
            </a:r>
          </a:p>
        </p:txBody>
      </p:sp>
    </p:spTree>
    <p:extLst>
      <p:ext uri="{BB962C8B-B14F-4D97-AF65-F5344CB8AC3E}">
        <p14:creationId xmlns:p14="http://schemas.microsoft.com/office/powerpoint/2010/main" val="1911736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022" y="8843088"/>
            <a:ext cx="4924425" cy="85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07" y="2920367"/>
            <a:ext cx="10900593" cy="452972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Nuclear Reactor Dynamics (cont’d)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20447" y="2412367"/>
            <a:ext cx="6807200" cy="4789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70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Time-domain decomposition scheme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36" y="3043464"/>
            <a:ext cx="3905250" cy="1409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2175" y="2509705"/>
            <a:ext cx="3766911" cy="425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62500" lnSpcReduction="20000"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System</a:t>
            </a:r>
            <a:r>
              <a:rPr kumimoji="0" lang="en-US" sz="50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 of IVPs</a:t>
            </a: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9943" y="2412367"/>
            <a:ext cx="4397828" cy="2145119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1" name="Straight Arrow Connector 10"/>
          <p:cNvCxnSpPr>
            <a:stCxn id="9" idx="2"/>
            <a:endCxn id="15" idx="0"/>
          </p:cNvCxnSpPr>
          <p:nvPr/>
        </p:nvCxnSpPr>
        <p:spPr>
          <a:xfrm>
            <a:off x="2648857" y="4557486"/>
            <a:ext cx="8277" cy="161108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2648857" y="4625795"/>
            <a:ext cx="2075543" cy="1349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Decomposition</a:t>
            </a:r>
            <a:r>
              <a:rPr kumimoji="0" lang="en-US" sz="2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 into </a:t>
            </a:r>
            <a:r>
              <a:rPr kumimoji="0" lang="en-US" sz="22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n</a:t>
            </a:r>
            <a:r>
              <a:rPr kumimoji="0" lang="en-US" sz="2200" b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 time steps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4" y="6350091"/>
            <a:ext cx="4250645" cy="13641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6497" y="6168571"/>
            <a:ext cx="4381274" cy="1727200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74179" y="8429743"/>
            <a:ext cx="3766911" cy="425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55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Constrained expression</a:t>
            </a:r>
          </a:p>
        </p:txBody>
      </p:sp>
      <p:cxnSp>
        <p:nvCxnSpPr>
          <p:cNvPr id="21" name="Elbow Connector 20"/>
          <p:cNvCxnSpPr>
            <a:stCxn id="15" idx="2"/>
          </p:cNvCxnSpPr>
          <p:nvPr/>
        </p:nvCxnSpPr>
        <p:spPr>
          <a:xfrm rot="16200000" flipH="1">
            <a:off x="2738052" y="7814853"/>
            <a:ext cx="1157945" cy="1319780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/>
          <p:cNvSpPr/>
          <p:nvPr/>
        </p:nvSpPr>
        <p:spPr>
          <a:xfrm>
            <a:off x="3976915" y="8197573"/>
            <a:ext cx="5196114" cy="1727200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042636" y="8168133"/>
            <a:ext cx="3898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 for continuity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1916229" y="8011886"/>
            <a:ext cx="4194628" cy="1698666"/>
          </a:xfrm>
          <a:prstGeom prst="rect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1" name="Oval 30"/>
          <p:cNvSpPr/>
          <p:nvPr/>
        </p:nvSpPr>
        <p:spPr>
          <a:xfrm rot="20258711">
            <a:off x="11376212" y="4652682"/>
            <a:ext cx="1707777" cy="753035"/>
          </a:xfrm>
          <a:prstGeom prst="ellipse">
            <a:avLst/>
          </a:pr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1" name="Curved Connector 40"/>
          <p:cNvCxnSpPr>
            <a:stCxn id="30" idx="1"/>
            <a:endCxn id="31" idx="2"/>
          </p:cNvCxnSpPr>
          <p:nvPr/>
        </p:nvCxnSpPr>
        <p:spPr>
          <a:xfrm rot="10800000">
            <a:off x="11440385" y="5353969"/>
            <a:ext cx="475844" cy="3507250"/>
          </a:xfrm>
          <a:prstGeom prst="curvedConnector3">
            <a:avLst>
              <a:gd name="adj1" fmla="val 161527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cxnSpLocks/>
            <a:stCxn id="30" idx="1"/>
            <a:endCxn id="32" idx="2"/>
          </p:cNvCxnSpPr>
          <p:nvPr/>
        </p:nvCxnSpPr>
        <p:spPr>
          <a:xfrm rot="10800000" flipV="1">
            <a:off x="7455609" y="8861218"/>
            <a:ext cx="4460620" cy="1365357"/>
          </a:xfrm>
          <a:prstGeom prst="curvedConnector4">
            <a:avLst>
              <a:gd name="adj1" fmla="val 45640"/>
              <a:gd name="adj2" fmla="val 116743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1447" y="8767073"/>
            <a:ext cx="2189499" cy="715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8A960-62EB-DEA6-6DFB-9C4490B9E682}"/>
                  </a:ext>
                </a:extLst>
              </p:cNvPr>
              <p:cNvSpPr txBox="1"/>
              <p:nvPr/>
            </p:nvSpPr>
            <p:spPr>
              <a:xfrm>
                <a:off x="5166990" y="3209465"/>
                <a:ext cx="1578860" cy="647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normAutofit fontScale="47500" lnSpcReduction="20000"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𝑖</m:t>
                      </m:r>
                      <m:r>
                        <a:rPr kumimoji="0" lang="it-IT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=1,…,</m:t>
                      </m:r>
                      <m:r>
                        <a:rPr kumimoji="0" lang="it-IT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𝑚</m:t>
                      </m:r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MiloOT-Xbold"/>
                  <a:cs typeface="MiloOT-Xbold"/>
                  <a:sym typeface="MiloOT-Xbold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A8A960-62EB-DEA6-6DFB-9C4490B9E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990" y="3209465"/>
                <a:ext cx="1578860" cy="647158"/>
              </a:xfrm>
              <a:prstGeom prst="rect">
                <a:avLst/>
              </a:prstGeom>
              <a:blipFill>
                <a:blip r:embed="rId7"/>
                <a:stretch>
                  <a:fillRect l="-23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7B3B21-70BC-A5B8-5144-18CE33EF1BBC}"/>
                  </a:ext>
                </a:extLst>
              </p:cNvPr>
              <p:cNvSpPr txBox="1"/>
              <p:nvPr/>
            </p:nvSpPr>
            <p:spPr>
              <a:xfrm>
                <a:off x="3029286" y="5181608"/>
                <a:ext cx="1578860" cy="13553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normAutofit fontScale="47500" lnSpcReduction="20000"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𝑘</m:t>
                      </m:r>
                      <m:r>
                        <a:rPr kumimoji="0" lang="it-IT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=1,…,</m:t>
                      </m:r>
                      <m:r>
                        <a:rPr kumimoji="0" lang="it-IT" sz="5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𝑛</m:t>
                      </m:r>
                    </m:oMath>
                  </m:oMathPara>
                </a14:m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MiloOT-Xbold"/>
                  <a:cs typeface="MiloOT-Xbold"/>
                  <a:sym typeface="MiloOT-Xbold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7B3B21-70BC-A5B8-5144-18CE33EF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286" y="5181608"/>
                <a:ext cx="1578860" cy="1355347"/>
              </a:xfrm>
              <a:prstGeom prst="rect">
                <a:avLst/>
              </a:prstGeom>
              <a:blipFill>
                <a:blip r:embed="rId8"/>
                <a:stretch>
                  <a:fillRect l="-23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E197F7F-3155-52E0-306C-57FFC9D67668}"/>
              </a:ext>
            </a:extLst>
          </p:cNvPr>
          <p:cNvSpPr txBox="1"/>
          <p:nvPr/>
        </p:nvSpPr>
        <p:spPr>
          <a:xfrm>
            <a:off x="4991085" y="2784127"/>
            <a:ext cx="2075543" cy="684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Systems of </a:t>
            </a:r>
            <a:r>
              <a:rPr kumimoji="0" lang="en-US" sz="2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m</a:t>
            </a:r>
            <a:r>
              <a:rPr kumimoji="0" lang="en-US" sz="22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 DEs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172637-E809-7C9C-ED63-BF6890320514}"/>
              </a:ext>
            </a:extLst>
          </p:cNvPr>
          <p:cNvSpPr/>
          <p:nvPr/>
        </p:nvSpPr>
        <p:spPr>
          <a:xfrm>
            <a:off x="7066628" y="10090484"/>
            <a:ext cx="777961" cy="1360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709E577-2651-6C6C-8E72-856D7EAD7FB7}"/>
              </a:ext>
            </a:extLst>
          </p:cNvPr>
          <p:cNvSpPr/>
          <p:nvPr/>
        </p:nvSpPr>
        <p:spPr>
          <a:xfrm rot="5400000">
            <a:off x="7090951" y="9231921"/>
            <a:ext cx="536873" cy="1227076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6467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4134420"/>
            <a:ext cx="17044700" cy="30006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0" dirty="0"/>
              <a:t>Section I</a:t>
            </a:r>
          </a:p>
        </p:txBody>
      </p:sp>
    </p:spTree>
    <p:extLst>
      <p:ext uri="{BB962C8B-B14F-4D97-AF65-F5344CB8AC3E}">
        <p14:creationId xmlns:p14="http://schemas.microsoft.com/office/powerpoint/2010/main" val="41502103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Nuclear Reactor Dynamics (cont’d)</a:t>
            </a:r>
          </a:p>
        </p:txBody>
      </p:sp>
      <p:pic>
        <p:nvPicPr>
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&#10;        \dfrac{d N(t)}{dt} = \dfrac{\rho_0 - \beta}{\Lambda} N(t) + \displaystyle\sum_{i=1}^6 \lambda_i C_i(t)   &#10;\\ \\&#10;    \dfrac{d C_i(t)}{dt} =  \dfrac{\beta_i}{\Lambda} N(t) - \lambda_i C_i (t)  &#10;&#10;    \end{cases}&#10;    \label{eq:case1}&#10;\end{equation*} 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63" y="3685022"/>
            <a:ext cx="4678653" cy="1965639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&#10;    \end{cases}&#10;    \label{eq:case1}&#10;\end{equation*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63" y="6296990"/>
            <a:ext cx="2815091" cy="1080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410259-60C4-3E45-A6F0-271AA771C9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759" y="2606361"/>
            <a:ext cx="9066894" cy="7704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A7323-B736-C34F-9E17-0C8B88905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3" y="9088525"/>
            <a:ext cx="7756779" cy="122207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751A28A-EF97-5841-9F1D-584CD8E64A4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66424" y="2575362"/>
            <a:ext cx="7425395" cy="441764"/>
          </a:xfrm>
          <a:ln w="38100"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b="1" dirty="0"/>
              <a:t>Test Case 1</a:t>
            </a:r>
            <a:r>
              <a:rPr lang="en-US" sz="2400" dirty="0"/>
              <a:t>: Step Reactivity Insertion in Thermal Reactor</a:t>
            </a:r>
          </a:p>
        </p:txBody>
      </p:sp>
    </p:spTree>
    <p:extLst>
      <p:ext uri="{BB962C8B-B14F-4D97-AF65-F5344CB8AC3E}">
        <p14:creationId xmlns:p14="http://schemas.microsoft.com/office/powerpoint/2010/main" val="7873075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Nuclear Reactor Dynamics (cont’d)</a:t>
            </a:r>
          </a:p>
        </p:txBody>
      </p:sp>
      <p:pic>
        <p:nvPicPr>
          <p:cNvPr id="3" name="Picture 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\\&#10;T(0) = T_c&#10;    \end{cases}&#10;    \label{eq:case1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322" y="4544190"/>
            <a:ext cx="2815093" cy="1427219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theta N(t) + \dfrac{\beta_T}{\Lambda}T(t)N(t) + \displaystyle\sum_{i=1}^6 \lambda_i C_i(t)&#10;\\ \\&#10;    \dfrac{d C_i(t)}{dt} =  \dfrac{\beta_i}{\Lambda} N(t) - \lambda_i C_i (t)  &#10;\\ \\&#10;    \dfrac{dT(t)}{dt} =\dfrac{1}{C_p} \left[\varepsilon N(t) - AHD^{0.75} \bigl(T(t) - T_c \bigr)^{1.25} T(t)^{-0.25}\right]\\&#10;\theta = \frac{\rho_0 - \beta_T T_c - \beta}{\Lambda}&#10;    \end{cases} &#10;\end{equation*} 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4" y="3480341"/>
            <a:ext cx="7452312" cy="3554918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}&#10;\hline&#10;   $x$ range  &amp;$n_x$ &amp; $L$ &amp; $h$  &amp; LB  &amp; UB  &amp; training time  [s/step]   &amp; total training time [hrs]   \\ &#10;\hline&#10;    [-1,1] &amp; 50  &amp; 50 &amp; 0.1 &amp; -1 &amp; 1 &amp; 0.035  &amp; ~30  \\&#10;\hline&#10;&#10;&#10;\end{tabular}&#10;\end{tabl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8303804"/>
            <a:ext cx="13843609" cy="90215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751A28A-EF97-5841-9F1D-584CD8E64A4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363847" y="2595136"/>
            <a:ext cx="5689600" cy="516864"/>
          </a:xfrm>
          <a:ln w="381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Test Case 6</a:t>
            </a:r>
            <a:r>
              <a:rPr lang="en-US" sz="2400" dirty="0"/>
              <a:t>: Thermal Hydraulics Feedback</a:t>
            </a:r>
          </a:p>
        </p:txBody>
      </p:sp>
    </p:spTree>
    <p:extLst>
      <p:ext uri="{BB962C8B-B14F-4D97-AF65-F5344CB8AC3E}">
        <p14:creationId xmlns:p14="http://schemas.microsoft.com/office/powerpoint/2010/main" val="15662209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Nuclear Reactor Dynamics (cont’d)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E36FF0A-4CFF-8D45-AFE8-9D000C53C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8" y="3214101"/>
            <a:ext cx="7778194" cy="5833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FCF7BA-4830-6C49-86EA-1401F26A8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32" y="3803349"/>
            <a:ext cx="9676063" cy="442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031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Nuclear Reactor Dynamics (cont’d)</a:t>
            </a: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EB20B4EE-2264-FB45-B455-9725F1A73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1" y="3394910"/>
            <a:ext cx="7729620" cy="5797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F61EF6-8BAA-174C-B7A7-BF10941BB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1" y="4125869"/>
            <a:ext cx="9461500" cy="43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901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Nuclear Reactor Dynamics (cont’d)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BED25E5-AD49-6C4C-B24E-42AA4395E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3298658"/>
            <a:ext cx="8275053" cy="6206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F0A791-A2AF-C143-A8EC-0CD5A2C2D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53" y="4251445"/>
            <a:ext cx="9397332" cy="43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21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EA0A83-6585-024E-89D1-190BD5504AD6}"/>
              </a:ext>
            </a:extLst>
          </p:cNvPr>
          <p:cNvGrpSpPr/>
          <p:nvPr/>
        </p:nvGrpSpPr>
        <p:grpSpPr>
          <a:xfrm>
            <a:off x="160897" y="3133680"/>
            <a:ext cx="17785245" cy="5829911"/>
            <a:chOff x="160897" y="3026104"/>
            <a:chExt cx="17785245" cy="5829911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0CFC0259-D8C3-AE4F-B01E-082085CE42BF}"/>
                </a:ext>
              </a:extLst>
            </p:cNvPr>
            <p:cNvSpPr txBox="1">
              <a:spLocks/>
            </p:cNvSpPr>
            <p:nvPr/>
          </p:nvSpPr>
          <p:spPr>
            <a:xfrm>
              <a:off x="15181568" y="5603236"/>
              <a:ext cx="2764574" cy="1863250"/>
            </a:xfrm>
            <a:prstGeom prst="rect">
              <a:avLst/>
            </a:prstGeom>
            <a:ln w="38100">
              <a:solidFill>
                <a:srgbClr val="FF000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 the solutions via X-TFC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FEC8B60-8032-C446-B539-1C9F69C3B294}"/>
                </a:ext>
              </a:extLst>
            </p:cNvPr>
            <p:cNvGrpSpPr/>
            <p:nvPr/>
          </p:nvGrpSpPr>
          <p:grpSpPr>
            <a:xfrm>
              <a:off x="341858" y="3674415"/>
              <a:ext cx="5486400" cy="5181600"/>
              <a:chOff x="1126104" y="3318231"/>
              <a:chExt cx="5486400" cy="51816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C93C9F8-A692-BB4D-A787-BBE1B51F9111}"/>
                  </a:ext>
                </a:extLst>
              </p:cNvPr>
              <p:cNvGrpSpPr/>
              <p:nvPr/>
            </p:nvGrpSpPr>
            <p:grpSpPr>
              <a:xfrm>
                <a:off x="1432298" y="3397250"/>
                <a:ext cx="4676216" cy="4426704"/>
                <a:chOff x="2346698" y="3325532"/>
                <a:chExt cx="4676216" cy="4426704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BEFD798-C746-FB44-97D9-03FEA7C11B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10333" y="3325532"/>
                  <a:ext cx="4612581" cy="1721597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2EB2FA4C-0986-3C47-90F8-049EE1B417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6698" y="4634759"/>
                  <a:ext cx="4676216" cy="3117477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DCB0F1-0F30-9348-8793-A858D3C07659}"/>
                  </a:ext>
                </a:extLst>
              </p:cNvPr>
              <p:cNvSpPr txBox="1"/>
              <p:nvPr/>
            </p:nvSpPr>
            <p:spPr>
              <a:xfrm>
                <a:off x="1126104" y="3318231"/>
                <a:ext cx="5486400" cy="5181600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C1BD0DF-6497-2846-861F-6727BF4A768F}"/>
                </a:ext>
              </a:extLst>
            </p:cNvPr>
            <p:cNvGrpSpPr/>
            <p:nvPr/>
          </p:nvGrpSpPr>
          <p:grpSpPr>
            <a:xfrm>
              <a:off x="7924684" y="3674415"/>
              <a:ext cx="5486400" cy="5181600"/>
              <a:chOff x="7548166" y="3192728"/>
              <a:chExt cx="5486400" cy="51816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8549A31-701F-1442-BEAD-62E718ABCB4D}"/>
                  </a:ext>
                </a:extLst>
              </p:cNvPr>
              <p:cNvGrpSpPr/>
              <p:nvPr/>
            </p:nvGrpSpPr>
            <p:grpSpPr>
              <a:xfrm>
                <a:off x="8400025" y="3530801"/>
                <a:ext cx="3986660" cy="3453998"/>
                <a:chOff x="9879105" y="3537355"/>
                <a:chExt cx="3986660" cy="345399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BB426863-F434-0749-BAE8-9FA7A288D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17993" y="3537355"/>
                  <a:ext cx="3847772" cy="2127224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EDE6BFB-1DBB-FC41-9F89-1CBC39C84C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39972" y="5790082"/>
                  <a:ext cx="1801907" cy="1201271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  <p:sp>
              <p:nvSpPr>
                <p:cNvPr id="18" name="Left Brace 17">
                  <a:extLst>
                    <a:ext uri="{FF2B5EF4-FFF2-40B4-BE49-F238E27FC236}">
                      <a16:creationId xmlns:a16="http://schemas.microsoft.com/office/drawing/2014/main" id="{5186B1CF-BEDB-804D-8DBD-DF44BD1879BF}"/>
                    </a:ext>
                  </a:extLst>
                </p:cNvPr>
                <p:cNvSpPr/>
                <p:nvPr/>
              </p:nvSpPr>
              <p:spPr>
                <a:xfrm>
                  <a:off x="9879105" y="3980326"/>
                  <a:ext cx="278796" cy="1541929"/>
                </a:xfrm>
                <a:prstGeom prst="leftBrac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  <p:sp>
              <p:nvSpPr>
                <p:cNvPr id="19" name="Left Brace 18">
                  <a:extLst>
                    <a:ext uri="{FF2B5EF4-FFF2-40B4-BE49-F238E27FC236}">
                      <a16:creationId xmlns:a16="http://schemas.microsoft.com/office/drawing/2014/main" id="{CFDE2577-D947-DE44-A409-41EE61C5EF34}"/>
                    </a:ext>
                  </a:extLst>
                </p:cNvPr>
                <p:cNvSpPr/>
                <p:nvPr/>
              </p:nvSpPr>
              <p:spPr>
                <a:xfrm>
                  <a:off x="9883901" y="5790082"/>
                  <a:ext cx="278796" cy="1201271"/>
                </a:xfrm>
                <a:prstGeom prst="leftBrac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4BF20-AB76-F349-8F69-3198C3532BDB}"/>
                  </a:ext>
                </a:extLst>
              </p:cNvPr>
              <p:cNvSpPr txBox="1"/>
              <p:nvPr/>
            </p:nvSpPr>
            <p:spPr>
              <a:xfrm>
                <a:off x="7548166" y="3192728"/>
                <a:ext cx="5486400" cy="5181600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ED3620A-7C8B-404B-8C0F-A5328239EFE9}"/>
                </a:ext>
              </a:extLst>
            </p:cNvPr>
            <p:cNvCxnSpPr>
              <a:cxnSpLocks/>
              <a:stCxn id="21" idx="3"/>
              <a:endCxn id="15" idx="1"/>
            </p:cNvCxnSpPr>
            <p:nvPr/>
          </p:nvCxnSpPr>
          <p:spPr>
            <a:xfrm>
              <a:off x="5828258" y="6265215"/>
              <a:ext cx="2096426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4AD7AC5-3917-2F45-8E23-9F33CE1C67C5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3411084" y="6265215"/>
              <a:ext cx="1770484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CasellaDiTesto 16">
              <a:extLst>
                <a:ext uri="{FF2B5EF4-FFF2-40B4-BE49-F238E27FC236}">
                  <a16:creationId xmlns:a16="http://schemas.microsoft.com/office/drawing/2014/main" id="{2131562D-45F9-4644-B646-BB230A3B9B98}"/>
                </a:ext>
              </a:extLst>
            </p:cNvPr>
            <p:cNvSpPr txBox="1"/>
            <p:nvPr/>
          </p:nvSpPr>
          <p:spPr>
            <a:xfrm>
              <a:off x="5779206" y="6311852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PMP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CasellaDiTesto 16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60897" y="3026104"/>
              <a:ext cx="5848321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OCP – Linear Feldbaum Problem</a:t>
              </a:r>
            </a:p>
          </p:txBody>
        </p:sp>
        <p:sp>
          <p:nvSpPr>
            <p:cNvPr id="13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9581020" y="3103487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TPBVP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1560" y="9310256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Pontryagin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Networks for the Class of Optimal Control Problems with Integral quadratic cost, to be submitted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50493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94029" y="2104896"/>
            <a:ext cx="17539289" cy="8410704"/>
            <a:chOff x="136834" y="2091041"/>
            <a:chExt cx="17539289" cy="841070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F5BA0F8-31CA-D54E-B5F6-82B47DF52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5149" y="2091041"/>
              <a:ext cx="13110974" cy="316675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3AF44B4-BC7C-764A-9172-1302B07B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021" y="5147771"/>
              <a:ext cx="6705773" cy="5353974"/>
            </a:xfrm>
            <a:prstGeom prst="rect">
              <a:avLst/>
            </a:prstGeom>
          </p:spPr>
        </p:pic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D287AF98-4E5D-6743-8341-0FDC34487D05}"/>
                </a:ext>
              </a:extLst>
            </p:cNvPr>
            <p:cNvSpPr txBox="1">
              <a:spLocks/>
            </p:cNvSpPr>
            <p:nvPr/>
          </p:nvSpPr>
          <p:spPr>
            <a:xfrm>
              <a:off x="136834" y="3674420"/>
              <a:ext cx="4385855" cy="5353974"/>
            </a:xfrm>
            <a:prstGeom prst="rect">
              <a:avLst/>
            </a:prstGeom>
            <a:ln w="38100">
              <a:solidFill>
                <a:srgbClr val="00B050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>
              <a:normAutofit lnSpcReduction="10000"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Hyperparameters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 equally distributed training points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Hyperbolic tangent as activation function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Adam Optimizer with learning rate 0.001 for PINN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Inputs and bias sampled from </a:t>
              </a:r>
              <a:r>
                <a: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(-3;3) for PIELM and X-TFC</a:t>
              </a:r>
              <a:r>
                <a: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E005EC-723F-5140-AEBC-3F9B465AB154}"/>
                </a:ext>
              </a:extLst>
            </p:cNvPr>
            <p:cNvSpPr txBox="1"/>
            <p:nvPr/>
          </p:nvSpPr>
          <p:spPr>
            <a:xfrm>
              <a:off x="4608954" y="4750617"/>
              <a:ext cx="12951886" cy="38021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fontScale="62500" lnSpcReduction="20000"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1560" y="9310256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Scorsoglio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CLASS OF OPTIMAL SPACE GUIDANCE PROBLEMS SOLVED VIA INDIRECT METHODS AND PHYSICS-INFORMED NEURAL NETWORKS, 31st AAS/AIAA Space Flight Mechanics Meeting, </a:t>
            </a:r>
            <a:b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Virtual, February 1-4, 2021</a:t>
            </a: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909834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560" y="9310256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Pontryagin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Networks for the Class of Optimal Control Problems with Integral quadratic cost, to be submitted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90" y="3145587"/>
            <a:ext cx="6697010" cy="51061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49" y="3145587"/>
            <a:ext cx="716380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5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0C896-F094-E849-B401-C60ADCBCEF43}"/>
              </a:ext>
            </a:extLst>
          </p:cNvPr>
          <p:cNvSpPr txBox="1"/>
          <p:nvPr/>
        </p:nvSpPr>
        <p:spPr>
          <a:xfrm>
            <a:off x="2963333" y="353906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 fontScale="25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984B75-E4DC-CD42-9E5A-982CA296777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0" y="2235198"/>
            <a:ext cx="7262282" cy="1016002"/>
          </a:xfrm>
        </p:spPr>
        <p:txBody>
          <a:bodyPr>
            <a:noAutofit/>
          </a:bodyPr>
          <a:lstStyle/>
          <a:p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minimum time 2D orbit transfer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OCP is posed as following: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A9826B-D93B-D741-920F-13BFD92D5D5D}"/>
              </a:ext>
            </a:extLst>
          </p:cNvPr>
          <p:cNvSpPr txBox="1">
            <a:spLocks/>
          </p:cNvSpPr>
          <p:nvPr/>
        </p:nvSpPr>
        <p:spPr>
          <a:xfrm>
            <a:off x="8755544" y="2235197"/>
            <a:ext cx="7262282" cy="1388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the PMP the TPBVP (plus transversality condition) that we will solve via X-TFC is: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87EC7F-D107-BC4A-A42E-449C81BA9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90" y="3251200"/>
            <a:ext cx="7825317" cy="452129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EA0D147-BB02-9341-A1B4-608CD1C12730}"/>
              </a:ext>
            </a:extLst>
          </p:cNvPr>
          <p:cNvSpPr txBox="1">
            <a:spLocks/>
          </p:cNvSpPr>
          <p:nvPr/>
        </p:nvSpPr>
        <p:spPr>
          <a:xfrm>
            <a:off x="622869" y="7603066"/>
            <a:ext cx="7262282" cy="1388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x</a:t>
            </a:r>
            <a:r>
              <a:rPr lang="en-US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x</a:t>
            </a:r>
            <a:r>
              <a:rPr lang="en-US" sz="3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radial distance from the Sun, radial velocity, and tangential velocity respectively; and: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8BA11A-94A5-5B4E-B0F2-3F291824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20" y="9099549"/>
            <a:ext cx="2472268" cy="61806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27BBEA4-CD67-2041-B4AB-F128BAC945CF}"/>
              </a:ext>
            </a:extLst>
          </p:cNvPr>
          <p:cNvGrpSpPr/>
          <p:nvPr/>
        </p:nvGrpSpPr>
        <p:grpSpPr>
          <a:xfrm>
            <a:off x="8258037" y="3742264"/>
            <a:ext cx="6621487" cy="6435004"/>
            <a:chOff x="9844010" y="3763397"/>
            <a:chExt cx="7282497" cy="64601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D2E77C-AC4D-9C46-B926-5E85EE11487E}"/>
                </a:ext>
              </a:extLst>
            </p:cNvPr>
            <p:cNvGrpSpPr/>
            <p:nvPr/>
          </p:nvGrpSpPr>
          <p:grpSpPr>
            <a:xfrm>
              <a:off x="10279089" y="3763397"/>
              <a:ext cx="6847418" cy="6256943"/>
              <a:chOff x="9357783" y="3577089"/>
              <a:chExt cx="6847418" cy="625694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F39F82B-85EF-FD42-B6D2-CCA75CC2E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7783" y="3577089"/>
                <a:ext cx="6847418" cy="563009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21651C7-E3D4-4B4F-92A5-E78CAAE36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7783" y="9171204"/>
                <a:ext cx="2046120" cy="662828"/>
              </a:xfrm>
              <a:prstGeom prst="rect">
                <a:avLst/>
              </a:prstGeom>
            </p:spPr>
          </p:pic>
        </p:grp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9F20C0A9-2C48-9C45-AF7D-C737DCB132D9}"/>
                </a:ext>
              </a:extLst>
            </p:cNvPr>
            <p:cNvSpPr/>
            <p:nvPr/>
          </p:nvSpPr>
          <p:spPr>
            <a:xfrm>
              <a:off x="9844010" y="3780331"/>
              <a:ext cx="778481" cy="6443210"/>
            </a:xfrm>
            <a:prstGeom prst="leftBrac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29838A6-BF94-2C45-AFB5-46E37C12B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754" y="4573775"/>
            <a:ext cx="3049246" cy="31987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FA7836-8B40-DC41-B607-975A39387979}"/>
              </a:ext>
            </a:extLst>
          </p:cNvPr>
          <p:cNvSpPr txBox="1"/>
          <p:nvPr/>
        </p:nvSpPr>
        <p:spPr>
          <a:xfrm>
            <a:off x="14396926" y="5626877"/>
            <a:ext cx="567336" cy="919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s.t. 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8D4498A-A562-A641-98D2-6B8C58292134}"/>
              </a:ext>
            </a:extLst>
          </p:cNvPr>
          <p:cNvSpPr/>
          <p:nvPr/>
        </p:nvSpPr>
        <p:spPr>
          <a:xfrm>
            <a:off x="15120222" y="4573774"/>
            <a:ext cx="302440" cy="301235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500" y="9795027"/>
            <a:ext cx="8194537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Drozd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Physics-Informed Neural Networks for Optimal Planar Orbit Transfers. Journal of Spacecraft and Rockets, pp.1-16.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8254831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0C896-F094-E849-B401-C60ADCBCEF43}"/>
              </a:ext>
            </a:extLst>
          </p:cNvPr>
          <p:cNvSpPr txBox="1"/>
          <p:nvPr/>
        </p:nvSpPr>
        <p:spPr>
          <a:xfrm>
            <a:off x="2963333" y="353906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 fontScale="25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6032A3-4200-D74F-AA21-202A75CE5C8B}"/>
              </a:ext>
            </a:extLst>
          </p:cNvPr>
          <p:cNvSpPr txBox="1">
            <a:spLocks/>
          </p:cNvSpPr>
          <p:nvPr/>
        </p:nvSpPr>
        <p:spPr>
          <a:xfrm>
            <a:off x="356611" y="2352079"/>
            <a:ext cx="7262282" cy="5708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CEs and their derivatives are: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0688C9-04F2-8947-B315-9869E075334C}"/>
              </a:ext>
            </a:extLst>
          </p:cNvPr>
          <p:cNvSpPr txBox="1">
            <a:spLocks/>
          </p:cNvSpPr>
          <p:nvPr/>
        </p:nvSpPr>
        <p:spPr>
          <a:xfrm>
            <a:off x="10669107" y="2352078"/>
            <a:ext cx="7262282" cy="5708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unknowns and the losses are: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2ABFA-D39C-4045-A528-413EF181A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3" y="3069745"/>
            <a:ext cx="9676313" cy="3945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25CA12-2D4A-8944-ABBA-17D508374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967" y="3494154"/>
            <a:ext cx="4295140" cy="723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E0CBA-CD96-4246-B386-BEF46847D911}"/>
              </a:ext>
            </a:extLst>
          </p:cNvPr>
          <p:cNvGrpSpPr/>
          <p:nvPr/>
        </p:nvGrpSpPr>
        <p:grpSpPr>
          <a:xfrm>
            <a:off x="11115887" y="4789324"/>
            <a:ext cx="5295900" cy="3750200"/>
            <a:chOff x="11115887" y="4789324"/>
            <a:chExt cx="5295900" cy="37502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ED73E0-5B5B-1246-B019-718D83E4F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5287" y="4789325"/>
              <a:ext cx="5016500" cy="3750199"/>
            </a:xfrm>
            <a:prstGeom prst="rect">
              <a:avLst/>
            </a:prstGeom>
          </p:spPr>
        </p:pic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2E2FDD75-7DAF-394E-9035-627A48F3F0B2}"/>
                </a:ext>
              </a:extLst>
            </p:cNvPr>
            <p:cNvSpPr/>
            <p:nvPr/>
          </p:nvSpPr>
          <p:spPr>
            <a:xfrm>
              <a:off x="11115887" y="4789324"/>
              <a:ext cx="558800" cy="3750199"/>
            </a:xfrm>
            <a:prstGeom prst="leftBrac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63FADA6-01C2-E34D-A29A-B822764F4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554" y="8539523"/>
            <a:ext cx="2091266" cy="82156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2EB92A-8A44-6947-BCC0-F43C46F409B0}"/>
              </a:ext>
            </a:extLst>
          </p:cNvPr>
          <p:cNvSpPr txBox="1"/>
          <p:nvPr/>
        </p:nvSpPr>
        <p:spPr>
          <a:xfrm>
            <a:off x="15350067" y="9361092"/>
            <a:ext cx="2682239" cy="919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 coefficient from t in [t</a:t>
            </a:r>
            <a:r>
              <a:rPr lang="en-US" sz="1800" b="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t</a:t>
            </a:r>
            <a:r>
              <a:rPr lang="en-US" sz="1800" b="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to z in [z</a:t>
            </a:r>
            <a:r>
              <a:rPr lang="en-US" sz="1800" b="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z</a:t>
            </a:r>
            <a:r>
              <a:rPr lang="en-US" sz="1800" b="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2EAE5C-FCCE-694B-9F5C-A6296EBA0F38}"/>
              </a:ext>
            </a:extLst>
          </p:cNvPr>
          <p:cNvSpPr/>
          <p:nvPr/>
        </p:nvSpPr>
        <p:spPr>
          <a:xfrm>
            <a:off x="15604016" y="3605439"/>
            <a:ext cx="194783" cy="501329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28D2CCD-9F0E-2D41-91EA-AB1571E06102}"/>
              </a:ext>
            </a:extLst>
          </p:cNvPr>
          <p:cNvCxnSpPr>
            <a:cxnSpLocks/>
            <a:stCxn id="16" idx="0"/>
            <a:endCxn id="14" idx="0"/>
          </p:cNvCxnSpPr>
          <p:nvPr/>
        </p:nvCxnSpPr>
        <p:spPr>
          <a:xfrm rot="16200000" flipH="1">
            <a:off x="13729255" y="5577592"/>
            <a:ext cx="4934084" cy="989779"/>
          </a:xfrm>
          <a:prstGeom prst="bentConnector3">
            <a:avLst>
              <a:gd name="adj1" fmla="val -463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037C07-390E-CE4C-9F06-6C8A48AC31F7}"/>
              </a:ext>
            </a:extLst>
          </p:cNvPr>
          <p:cNvSpPr txBox="1"/>
          <p:nvPr/>
        </p:nvSpPr>
        <p:spPr>
          <a:xfrm>
            <a:off x="1029711" y="9009980"/>
            <a:ext cx="7933116" cy="612319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β’s are called switching functions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D2564-4B43-1444-8697-4B97DB6B4E20}"/>
              </a:ext>
            </a:extLst>
          </p:cNvPr>
          <p:cNvSpPr txBox="1"/>
          <p:nvPr/>
        </p:nvSpPr>
        <p:spPr>
          <a:xfrm>
            <a:off x="1029711" y="7796974"/>
            <a:ext cx="7933116" cy="919481"/>
          </a:xfrm>
          <a:prstGeom prst="rect">
            <a:avLst/>
          </a:prstGeom>
          <a:noFill/>
          <a:ln w="381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0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SLNNs that are trained via ELM, where </a:t>
            </a:r>
            <a:r>
              <a:rPr lang="en-US" sz="3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𝛏</a:t>
            </a:r>
            <a:r>
              <a:rPr lang="en-US" sz="30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 are the </a:t>
            </a:r>
            <a:r>
              <a:rPr lang="en-US" sz="3000" b="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weights </a:t>
            </a:r>
            <a:r>
              <a:rPr lang="en-US" sz="30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network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354857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Opportunity 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1" y="2218265"/>
            <a:ext cx="8923866" cy="8297336"/>
          </a:xfrm>
        </p:spPr>
        <p:txBody>
          <a:bodyPr>
            <a:normAutofit fontScale="625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real-world problems are modeled via Differential Equations (DEs)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Physics, engineering, finance, biology, chemistry, oceanography, epidemiology, etc.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the need to have accurate, efficient, robust, and reliable tools to solve problems involving DEs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problems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find the function that solves the DEs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estimate the parameters governing the DEs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B2FFD7-9E15-F44D-BC40-A64F05BF95CC}"/>
              </a:ext>
            </a:extLst>
          </p:cNvPr>
          <p:cNvGrpSpPr/>
          <p:nvPr/>
        </p:nvGrpSpPr>
        <p:grpSpPr>
          <a:xfrm>
            <a:off x="9864791" y="2622465"/>
            <a:ext cx="7600815" cy="7488936"/>
            <a:chOff x="10305057" y="2230206"/>
            <a:chExt cx="7600815" cy="7488938"/>
          </a:xfrm>
        </p:grpSpPr>
        <p:pic>
          <p:nvPicPr>
            <p:cNvPr id="7" name="Picture 6" descr="A green light in the dark&#10;&#10;Description automatically generated">
              <a:extLst>
                <a:ext uri="{FF2B5EF4-FFF2-40B4-BE49-F238E27FC236}">
                  <a16:creationId xmlns:a16="http://schemas.microsoft.com/office/drawing/2014/main" id="{44C54634-15C9-D147-B5B8-6AECD5D66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058" y="2230206"/>
              <a:ext cx="3800407" cy="2514602"/>
            </a:xfrm>
            <a:prstGeom prst="rect">
              <a:avLst/>
            </a:prstGeom>
          </p:spPr>
        </p:pic>
        <p:pic>
          <p:nvPicPr>
            <p:cNvPr id="8" name="Picture 7" descr="A close up of a wave&#10;&#10;Description automatically generated">
              <a:extLst>
                <a:ext uri="{FF2B5EF4-FFF2-40B4-BE49-F238E27FC236}">
                  <a16:creationId xmlns:a16="http://schemas.microsoft.com/office/drawing/2014/main" id="{9F1CE580-32A9-0F4A-B67C-71289574D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552" y="7231976"/>
              <a:ext cx="3788320" cy="2487168"/>
            </a:xfrm>
            <a:prstGeom prst="rect">
              <a:avLst/>
            </a:prstGeom>
          </p:spPr>
        </p:pic>
        <p:pic>
          <p:nvPicPr>
            <p:cNvPr id="9" name="Picture 8" descr="A picture containing cup, glass, water, wine&#10;&#10;Description automatically generated">
              <a:extLst>
                <a:ext uri="{FF2B5EF4-FFF2-40B4-BE49-F238E27FC236}">
                  <a16:creationId xmlns:a16="http://schemas.microsoft.com/office/drawing/2014/main" id="{84A4DBCC-FB3B-AB4E-8CE7-34D26179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5465" y="2230206"/>
              <a:ext cx="3800407" cy="251460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5ADF2DF-D8F8-F04E-A370-FEF8F8B60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057" y="7204542"/>
              <a:ext cx="3812495" cy="2514602"/>
            </a:xfrm>
            <a:prstGeom prst="rect">
              <a:avLst/>
            </a:prstGeom>
          </p:spPr>
        </p:pic>
        <p:pic>
          <p:nvPicPr>
            <p:cNvPr id="11" name="Picture 10" descr="A picture containing animal, colorful, underwater, coral&#10;&#10;Description automatically generated">
              <a:extLst>
                <a:ext uri="{FF2B5EF4-FFF2-40B4-BE49-F238E27FC236}">
                  <a16:creationId xmlns:a16="http://schemas.microsoft.com/office/drawing/2014/main" id="{6F15ACEE-8B1F-2C43-AEF9-BBDF1A1CF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057" y="4744808"/>
              <a:ext cx="3800407" cy="2487168"/>
            </a:xfrm>
            <a:prstGeom prst="rect">
              <a:avLst/>
            </a:prstGeom>
          </p:spPr>
        </p:pic>
        <p:pic>
          <p:nvPicPr>
            <p:cNvPr id="12" name="Picture 11" descr="A close up of ware&#10;&#10;Description automatically generated">
              <a:extLst>
                <a:ext uri="{FF2B5EF4-FFF2-40B4-BE49-F238E27FC236}">
                  <a16:creationId xmlns:a16="http://schemas.microsoft.com/office/drawing/2014/main" id="{D6612634-1DF8-1042-91D2-BA9E93A3A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5465" y="4744808"/>
              <a:ext cx="3800407" cy="2487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878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0C896-F094-E849-B401-C60ADCBCEF43}"/>
              </a:ext>
            </a:extLst>
          </p:cNvPr>
          <p:cNvSpPr txBox="1"/>
          <p:nvPr/>
        </p:nvSpPr>
        <p:spPr>
          <a:xfrm>
            <a:off x="2963333" y="353906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 fontScale="25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D28A9-AAA7-5845-AE90-6EF2BDE0A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74" y="2882898"/>
            <a:ext cx="12320852" cy="3585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4979A6-9A03-2749-87D6-5637866426B9}"/>
              </a:ext>
            </a:extLst>
          </p:cNvPr>
          <p:cNvSpPr txBox="1"/>
          <p:nvPr/>
        </p:nvSpPr>
        <p:spPr>
          <a:xfrm>
            <a:off x="6124348" y="2128786"/>
            <a:ext cx="6039303" cy="919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Performances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31D9C-0BA3-BA49-AAF8-6C939B6E52B1}"/>
              </a:ext>
            </a:extLst>
          </p:cNvPr>
          <p:cNvSpPr txBox="1"/>
          <p:nvPr/>
        </p:nvSpPr>
        <p:spPr>
          <a:xfrm>
            <a:off x="6347382" y="6239664"/>
            <a:ext cx="6039303" cy="91948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77500" lnSpcReduction="20000"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Logistic</a:t>
            </a:r>
          </a:p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Input weights and bias sample</a:t>
            </a:r>
            <a:r>
              <a:rPr lang="en-US" sz="3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from: unif [-1,1]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BFD97-9F99-7945-AD52-0AE6B4D5E268}"/>
              </a:ext>
            </a:extLst>
          </p:cNvPr>
          <p:cNvSpPr txBox="1"/>
          <p:nvPr/>
        </p:nvSpPr>
        <p:spPr>
          <a:xfrm>
            <a:off x="4875602" y="7329129"/>
            <a:ext cx="8536793" cy="2318370"/>
          </a:xfrm>
          <a:prstGeom prst="rect">
            <a:avLst/>
          </a:prstGeom>
          <a:noFill/>
          <a:ln w="381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We compare our results with GPOPS. The results obtained with GPOPS were the following: tf = 3.3194, H(tf) + 𝚪 = 6.5 x 10</a:t>
            </a:r>
            <a:r>
              <a:rPr kumimoji="0" lang="en-US" sz="3000" b="0" i="0" u="none" strike="noStrike" cap="none" spc="0" normalizeH="0" baseline="3000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-3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, with a CPU time ~ 30 [s]</a:t>
            </a:r>
          </a:p>
        </p:txBody>
      </p:sp>
    </p:spTree>
    <p:extLst>
      <p:ext uri="{BB962C8B-B14F-4D97-AF65-F5344CB8AC3E}">
        <p14:creationId xmlns:p14="http://schemas.microsoft.com/office/powerpoint/2010/main" val="2750977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0C896-F094-E849-B401-C60ADCBCEF43}"/>
              </a:ext>
            </a:extLst>
          </p:cNvPr>
          <p:cNvSpPr txBox="1"/>
          <p:nvPr/>
        </p:nvSpPr>
        <p:spPr>
          <a:xfrm>
            <a:off x="2963333" y="3539067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normAutofit fontScale="25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39133-50A6-EA49-BEFA-85651004B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2895"/>
            <a:ext cx="8202168" cy="6320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DBA56-2180-3244-9A29-1B3E31B52345}"/>
              </a:ext>
            </a:extLst>
          </p:cNvPr>
          <p:cNvSpPr txBox="1"/>
          <p:nvPr/>
        </p:nvSpPr>
        <p:spPr>
          <a:xfrm>
            <a:off x="1049403" y="2182435"/>
            <a:ext cx="6103361" cy="919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Time evolution of the states and control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FC8D5-43A6-2141-9972-5000288C3332}"/>
              </a:ext>
            </a:extLst>
          </p:cNvPr>
          <p:cNvSpPr txBox="1"/>
          <p:nvPr/>
        </p:nvSpPr>
        <p:spPr>
          <a:xfrm>
            <a:off x="10193403" y="2223457"/>
            <a:ext cx="6103361" cy="919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Trajectories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89568-3EA3-6343-A637-ECA8DDA44C63}"/>
              </a:ext>
            </a:extLst>
          </p:cNvPr>
          <p:cNvSpPr txBox="1"/>
          <p:nvPr/>
        </p:nvSpPr>
        <p:spPr>
          <a:xfrm>
            <a:off x="10448465" y="9435895"/>
            <a:ext cx="6039303" cy="91948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77500" lnSpcReduction="20000"/>
          </a:bodyPr>
          <a:lstStyle/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Logistic</a:t>
            </a:r>
          </a:p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Input weights and bias sample</a:t>
            </a:r>
            <a:r>
              <a:rPr lang="en-US" sz="3000" b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from: unif [-1,1]</a:t>
            </a:r>
          </a:p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MiloOT-Xbold"/>
              </a:rPr>
              <a:t>N = 50, L = 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13885-B3C0-3745-9DA6-AEB3D167D491}"/>
              </a:ext>
            </a:extLst>
          </p:cNvPr>
          <p:cNvSpPr txBox="1"/>
          <p:nvPr/>
        </p:nvSpPr>
        <p:spPr>
          <a:xfrm>
            <a:off x="6913516" y="2688964"/>
            <a:ext cx="4460966" cy="320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85000" lnSpcReduction="20000"/>
          </a:bodyPr>
          <a:lstStyle/>
          <a:p>
            <a:pPr algn="ctr"/>
            <a:r>
              <a:rPr lang="en-US" sz="30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3000" b="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0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4.5 x 10</a:t>
            </a:r>
            <a:r>
              <a:rPr lang="en-US" sz="3000" b="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en-US" sz="30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ctr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4F463A-DF6B-8845-8783-2E8356976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33" y="3009924"/>
            <a:ext cx="8202168" cy="62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40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just"/>
            <a:fld id="{963F60CC-3F10-4305-A57F-80EA33FE573D}" type="slidenum">
              <a:rPr lang="en-US" smtClean="0"/>
              <a:pPr algn="just"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A54170-8709-DC4F-84AD-30AB3C1024FC}"/>
              </a:ext>
            </a:extLst>
          </p:cNvPr>
          <p:cNvGrpSpPr/>
          <p:nvPr/>
        </p:nvGrpSpPr>
        <p:grpSpPr>
          <a:xfrm>
            <a:off x="988927" y="3473517"/>
            <a:ext cx="16310146" cy="5656023"/>
            <a:chOff x="521503" y="3051487"/>
            <a:chExt cx="16310146" cy="5656023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0CFC0259-D8C3-AE4F-B01E-082085CE42BF}"/>
                </a:ext>
              </a:extLst>
            </p:cNvPr>
            <p:cNvSpPr txBox="1">
              <a:spLocks/>
            </p:cNvSpPr>
            <p:nvPr/>
          </p:nvSpPr>
          <p:spPr>
            <a:xfrm>
              <a:off x="14079457" y="6450372"/>
              <a:ext cx="2752192" cy="1961303"/>
            </a:xfrm>
            <a:prstGeom prst="rect">
              <a:avLst/>
            </a:prstGeom>
            <a:ln w="38100">
              <a:solidFill>
                <a:srgbClr val="FF000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 </a:t>
              </a:r>
              <a:r>
                <a:rPr lang="en-US" sz="4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V(t,x) </a:t>
              </a: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via X-TFC</a:t>
              </a:r>
            </a:p>
          </p:txBody>
        </p:sp>
        <p:sp>
          <p:nvSpPr>
            <p:cNvPr id="7" name="CasellaDiTesto 16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2010302" y="3051487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OCP</a:t>
              </a:r>
            </a:p>
          </p:txBody>
        </p:sp>
        <p:sp>
          <p:nvSpPr>
            <p:cNvPr id="8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13281825" y="3150031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HJB PDE II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7F256F-3685-3F49-8E9C-B5850834B7AE}"/>
                </a:ext>
              </a:extLst>
            </p:cNvPr>
            <p:cNvCxnSpPr>
              <a:cxnSpLocks/>
              <a:stCxn id="17" idx="0"/>
              <a:endCxn id="18" idx="2"/>
            </p:cNvCxnSpPr>
            <p:nvPr/>
          </p:nvCxnSpPr>
          <p:spPr>
            <a:xfrm flipV="1">
              <a:off x="11168169" y="5831433"/>
              <a:ext cx="3270495" cy="933179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EC9012-8A85-C442-A44D-22F7228423DA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672829" y="4771748"/>
              <a:ext cx="786653" cy="518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FA0707-B06A-874B-9DF1-C2BFEDA74C50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9229512" y="5831433"/>
              <a:ext cx="1938657" cy="933179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BC1E74-329A-BD46-B692-C950E55DD7F8}"/>
                </a:ext>
              </a:extLst>
            </p:cNvPr>
            <p:cNvCxnSpPr>
              <a:cxnSpLocks/>
              <a:stCxn id="18" idx="2"/>
              <a:endCxn id="6" idx="0"/>
            </p:cNvCxnSpPr>
            <p:nvPr/>
          </p:nvCxnSpPr>
          <p:spPr>
            <a:xfrm>
              <a:off x="14438664" y="5831433"/>
              <a:ext cx="1016889" cy="618939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CasellaDiTesto 16">
              <a:extLst>
                <a:ext uri="{FF2B5EF4-FFF2-40B4-BE49-F238E27FC236}">
                  <a16:creationId xmlns:a16="http://schemas.microsoft.com/office/drawing/2014/main" id="{810BAD29-DA2E-F241-A155-BA28EF152D4A}"/>
                </a:ext>
              </a:extLst>
            </p:cNvPr>
            <p:cNvSpPr txBox="1"/>
            <p:nvPr/>
          </p:nvSpPr>
          <p:spPr>
            <a:xfrm>
              <a:off x="9692201" y="8153512"/>
              <a:ext cx="2951936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Optimal Control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CasellaDiTesto 16">
              <a:extLst>
                <a:ext uri="{FF2B5EF4-FFF2-40B4-BE49-F238E27FC236}">
                  <a16:creationId xmlns:a16="http://schemas.microsoft.com/office/drawing/2014/main" id="{880FD79F-56A2-EB4A-9DD5-814F5E7CC6C0}"/>
                </a:ext>
              </a:extLst>
            </p:cNvPr>
            <p:cNvSpPr txBox="1"/>
            <p:nvPr/>
          </p:nvSpPr>
          <p:spPr>
            <a:xfrm>
              <a:off x="8142647" y="3051487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HJB PDE I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A6268A-4B9D-AB4E-BFA1-CF00CDF53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503" y="3674164"/>
              <a:ext cx="5151326" cy="2195168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70B11C-2523-CF4C-A8FD-F6AC0E9A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482" y="3722433"/>
              <a:ext cx="5540059" cy="2109000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F4A0045-8EA4-7345-9B26-0C2676007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49653" y="6764612"/>
              <a:ext cx="2437032" cy="1305553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D2FFA7-1D26-7345-BC13-FACBBDB05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83685" y="3722433"/>
              <a:ext cx="3309958" cy="2109000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55415" y="93737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D'Ambrosio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Bellman Neural Networks for the Class of Optimal Control Problems With Integral Quadratic Cost. 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Artificial Intelligence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BC1E74-329A-BD46-B692-C950E55DD7F8}"/>
              </a:ext>
            </a:extLst>
          </p:cNvPr>
          <p:cNvCxnSpPr>
            <a:cxnSpLocks/>
            <a:stCxn id="6" idx="1"/>
            <a:endCxn id="17" idx="3"/>
          </p:cNvCxnSpPr>
          <p:nvPr/>
        </p:nvCxnSpPr>
        <p:spPr>
          <a:xfrm flipH="1" flipV="1">
            <a:off x="12854109" y="7839419"/>
            <a:ext cx="1692772" cy="13635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59078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287AF98-4E5D-6743-8341-0FDC34487D05}"/>
              </a:ext>
            </a:extLst>
          </p:cNvPr>
          <p:cNvSpPr txBox="1">
            <a:spLocks/>
          </p:cNvSpPr>
          <p:nvPr/>
        </p:nvSpPr>
        <p:spPr>
          <a:xfrm>
            <a:off x="446359" y="4474869"/>
            <a:ext cx="4385855" cy="3436228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62500" lnSpcReduction="2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4900 (equally distributed, and randomly distributed) training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1000 training points on the boundary for PINN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 as activation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 with learning rate 0.001 for PINN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LBFGS Optimizer for Deep-TFC</a:t>
            </a:r>
          </a:p>
        </p:txBody>
      </p:sp>
      <p:pic>
        <p:nvPicPr>
          <p:cNvPr id="8" name="Picture 7" descr="\documentclass{article}&#10;\usepackage{amsmath}&#10;\pagestyle{empty}&#10;\usepackage{xcolor}&#10;\usepackage{empheq} % Eq. in box&#10;\usepackage{tabu}&#10;\usepackage{verbatim}&#10;\usepackage{fullpage} % Package to use full page&#10;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]&#10;\scriptsize&#10;\begin{center}&#10;\begin{tabular}{ccccccccc} &#10;\hline&#10;method &amp; layers &amp; neurons &amp; epochs &amp; training time [s] &amp; $V_{max}$ &amp; $\bar{V}$ &amp; $u_{max}$ &amp; $\bar{u}$ \\&#10;\hline&#10;PINN &amp; 1 &amp; 100  &amp; 300 &amp; 7.10 &amp; $1.38$  &amp; $3.64 \cdot 10^{-1}$ &amp; $1.74$ &amp; $7.21 \cdot 10^{-1}$\\&#10;Deep-TFC &amp; 1 &amp; 100  &amp; 300 &amp; 5.83 &amp; $4.81 \cdot 10^{-3}$  &amp; $1.03 \cdot 10^{-3}$ &amp; $2.74 \cdot 10^{-2}$ &amp; $3.53 \cdot 10^{-3}$ \\&#10;\hline&#10;PINN &amp; 1  &amp; 100 &amp; 3000  &amp; 111.60  &amp; $2.63 \cdot 10^{-1}$ &amp;  $3.12 \cdot 10^{-2}$ &amp; $8.86 \cdot 10^{-1}$  &amp; $1.22 \cdot 10^{-1}$  \\&#10;Deep-TFC &amp; 1 &amp; 100 &amp; 3000  &amp; 79.21  &amp; $6.61 \cdot 10^{-4}$ &amp;  $1.50 \cdot 10^{-4}$ &amp; $5.96 \cdot 10^{-3}$  &amp; $6.72 \cdot 10^{-4}$   \\&#10;\hline&#10;PINN &amp; 1  &amp; 100 &amp; 30000  &amp; 1308.73  &amp; $7.57 \cdot 10^{-3}$ &amp;  $1.55 \cdot 10^{-3}$ &amp; $5.54 \cdot 10^{-2}$  &amp; $6.24 \cdot 10^{-3}$   \\&#10;Deep-TFC &amp; 1 &amp; 100 &amp; 30000  &amp;  996.67  &amp; $8.32 \cdot 10^{-5}$ &amp;  $1.88 \cdot 10^{-5}$ &amp; $7.33 \cdot 10^{-4}$  &amp; $9.03 \cdot 10^{-5}$   \\&#10;\hline&#10;PINN &amp; 4  &amp; 25 &amp; 30000  &amp;   927.89 &amp; $7.73 \cdot 10^{-4}$ &amp;  $3.08 \cdot 10^{-4}$ &amp; $6.60 \cdot 10^{-3}$  &amp; $1.35 \cdot 10^{-3}$   \\&#10;Deep-TFC &amp; 4 &amp; 25 &amp; 30000  &amp;  507.97 &amp; $1.77 \cdot 10^{-5}$ &amp;  $5.43 \cdot 10^{-6}$ &amp; $2.14 \cdot 10^{-4}$  &amp;  $2.22 \cdot 10^{-5}$   \\&#10;\hline&#10;PINN &amp; 10 &amp; 10 &amp; 30000 &amp; 804.70 &amp; $3.75 \cdot 10^{-3}$ &amp;  $6.51 \cdot 10^{-4}$ &amp; $2.99 \cdot 10^{-2}$  &amp; $2.00 \cdot 10^{-3}$  \\&#10;Deep-TFC &amp; 10 &amp; 10 &amp; 30000 &amp; 535.81 &amp; $3.86 \cdot 10^{-5}$ &amp;  $1.45 \cdot 10^{-5}$ &amp; $3.62 \cdot 10^{-4}$  &amp; $5.35 \cdot 10^{-5}$ \\&#10;\hline&#10;PINN &amp; 1 &amp; 200 &amp; 30000 &amp; 435.81 &amp; $5.18 \cdot 10^{-3}$ &amp;  $1.41 \cdot 10^{-3}$ &amp; $4.29 \cdot 10^{-2}$  &amp; $4.47 \cdot 10^{-3}$ \\&#10;Deep-TFC &amp; 1 &amp; 200 &amp; 30000 &amp;  1074.00  &amp; $2.83 \cdot 10^{-5}$ &amp;  $8.04 \cdot 10^{-6}$ &amp; $3.88 \cdot 10^{-4}$  &amp; $3.80 \cdot 10^{-5}$ \\&#10;\hline&#10;PINN &amp; 4 &amp; 50 &amp; 30000 &amp; 498.71 &amp; $6.59 \cdot 10^{-4}$ &amp;  $1.54 \cdot 10^{-4}$ &amp; $1.72 \cdot 10^{-2}$  &amp; $9.98 \cdot 10^{-4}$  \\&#10;Deep-TFC &amp; 4 &amp; 50 &amp; 30000 &amp; 1509.97  &amp; $2.30 \cdot 10^{-5}$ &amp;  $6.93 \cdot 10^{-6}$ &amp; $1.75 \cdot 10^{-4}$  &amp; $2.80 \cdot 10^{-5}$ \\&#10;\hline&#10;PINN &amp; 10 &amp; 20 &amp; 30000 &amp; 789.75 &amp; $7.81 \cdot 10^{-4}$ &amp;  $2.52 \cdot 10^{-4}$ &amp; $5.93 \cdot 10^{-3}$  &amp; $9.86 \cdot 10^{-4}$  \\&#10;Deep-TFC &amp; 10 &amp; 20 &amp; 30000 &amp; 904.30 &amp; $6.93 \cdot 10^{-5}$ &amp;  $1.94 \cdot 10^{-5}$ &amp; $6.39 \cdot 10^{-4}$  &amp; $7.47 \cdot 10^{-5}$ \\&#10;\hline&#10;PINN &amp; 1  &amp; 100 &amp; 1000000  &amp; 10542.22 &amp; $ 5.12 \cdot 10^{-3}$ &amp; $ 4.23 \cdot 10^{-4}$ &amp; $ 5.25 \cdot 10^{-2}$ &amp; $ 2.49 \cdot 10^{-3}$ \\&#10;PINN &amp; 4  &amp; 25 &amp; 1000000  &amp; 13930.15 &amp; $1.07 \cdot 10^{-4}$  &amp; $3.24 \cdot 10^{-5}$ &amp; $3.45 \cdot 10^{-3}$  &amp;  $2.71 \cdot 10^{-4}$ \\&#10;PINN &amp; 10  &amp; 10 &amp; 1000000  &amp;  23857.94 &amp; $2.53 \cdot 10^{-4}$  &amp; $5.85 \cdot 10^{-5}$ &amp; $2.16 \cdot 10^{-3}$  &amp;  $5.35 \cdot 10^{-4}$ \\&#10;\hline&#10;\hline&#10;X-TFC &amp; 1 &amp; 20 &amp; 8  &amp; 6.05 &amp; $7.25 \cdot 10^{-4}$ &amp;  $1.75 \cdot 10^{-4}$ &amp; $3.30 \cdot 10^{-3}$  &amp; $4.36 \cdot 10^{-4}$\\&#10;X-TFC &amp; 1 &amp; 200 &amp; 4  &amp;  9.56 &amp; $1.02 \cdot 10^{-11}$ &amp;  $2.06 \cdot 10^{-11}$ &amp; $1.82 \cdot 10^{-11}$  &amp; $1.22 \cdot 10^{-11}$  \\&#10;X-TFC &amp; 1 &amp; 2000 &amp; 4  &amp; 292.22 &amp; $3.79 \cdot 10^{-11}$ &amp;  $9.25 \cdot 10^{-11}$ &amp; $1.12 \cdot 10^{-9}$  &amp; $6.81 \cdot 10^{-11}$ \\&#10;\hline&#10;\end{tabular}&#10;\end{center}&#10;\label{tab:finite}&#10;\end{tabl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03" y="2964177"/>
            <a:ext cx="12243637" cy="18104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5221260" y="8229599"/>
            <a:ext cx="12672291" cy="236386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325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487624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just"/>
            <a:fld id="{963F60CC-3F10-4305-A57F-80EA33FE573D}" type="slidenum">
              <a:rPr lang="en-US" smtClean="0"/>
              <a:pPr algn="just"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8389"/>
            <a:ext cx="9286813" cy="52238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05" y="2198389"/>
            <a:ext cx="9384996" cy="5279060"/>
          </a:xfrm>
          <a:prstGeom prst="rect">
            <a:avLst/>
          </a:prstGeom>
        </p:spPr>
      </p:pic>
      <p:sp>
        <p:nvSpPr>
          <p:cNvPr id="21" name="CasellaDiTesto 16">
            <a:extLst>
              <a:ext uri="{FF2B5EF4-FFF2-40B4-BE49-F238E27FC236}">
                <a16:creationId xmlns:a16="http://schemas.microsoft.com/office/drawing/2014/main" id="{810BAD29-DA2E-F241-A155-BA28EF152D4A}"/>
              </a:ext>
            </a:extLst>
          </p:cNvPr>
          <p:cNvSpPr txBox="1"/>
          <p:nvPr/>
        </p:nvSpPr>
        <p:spPr>
          <a:xfrm>
            <a:off x="9340453" y="2198389"/>
            <a:ext cx="295193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sellaDiTesto 16">
            <a:extLst>
              <a:ext uri="{FF2B5EF4-FFF2-40B4-BE49-F238E27FC236}">
                <a16:creationId xmlns:a16="http://schemas.microsoft.com/office/drawing/2014/main" id="{810BAD29-DA2E-F241-A155-BA28EF152D4A}"/>
              </a:ext>
            </a:extLst>
          </p:cNvPr>
          <p:cNvSpPr txBox="1"/>
          <p:nvPr/>
        </p:nvSpPr>
        <p:spPr>
          <a:xfrm>
            <a:off x="1163319" y="2212063"/>
            <a:ext cx="295193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Function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V_{exact} - V^*|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78" y="2198144"/>
            <a:ext cx="2038857" cy="381714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u_{exact} - u^*|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503" y="2198144"/>
            <a:ext cx="1947428" cy="381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46" y="6822829"/>
            <a:ext cx="7212719" cy="3511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19" y="6515547"/>
            <a:ext cx="5219381" cy="381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950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pic>
        <p:nvPicPr>
          <p:cNvPr id="31" name="Picture 3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\label{infiniteHorP2}&#10;    \underset{}{\text{min}} \quad \mathcal{J} = \int_{0}^{\infty}(\bm{x}^T\bm{x}+u^2)\,d t&#10;\end{equation*}&#10;\begin{equation*} \label{feldbaum_dyn}&#10;\begin{aligned}&#10;\text{subject to} \quad \\&#10;&amp; \dot{x_1} = -x_1 + x_2\\&#10;&amp; \dot{x_2} = -\frac{1}{2}x_1 -\frac{1}{2}x_2 + \frac{1}{2}x_1^2x_2 + x_1\,u &#10;\end{aligned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27" y="3402721"/>
            <a:ext cx="6296663" cy="254461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32" name="Picture 3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OCp2}&#10;    u = -\frac{1}{2}x_1V_{x_2}&#10;\end{equation*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47" y="6940301"/>
            <a:ext cx="2169907" cy="765716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pic>
        <p:nvPicPr>
          <p:cNvPr id="33" name="Picture 3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\label{eq:hjbP2}&#10;    x_1^2 + x_2^2 + \left( -x_1 +x_2 \right)V_{x_1} + \left( -\frac{1}{2}x_1 -\frac{1}{2}x_2 + \frac{1}{2}x_1^2x_2 \right)V_{x_2} -\frac{1}{4} x_1^2V_{x_2}^2= 0&#10;\end{equation*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03" y="4344551"/>
            <a:ext cx="8541928" cy="66095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1EC9012-8A85-C442-A44D-22F7228423DA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4092359" y="5947340"/>
            <a:ext cx="4728442" cy="99296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4D688E-7731-FC47-86EB-CDE305203F4D}"/>
              </a:ext>
            </a:extLst>
          </p:cNvPr>
          <p:cNvCxnSpPr>
            <a:cxnSpLocks/>
            <a:stCxn id="32" idx="0"/>
            <a:endCxn id="33" idx="2"/>
          </p:cNvCxnSpPr>
          <p:nvPr/>
        </p:nvCxnSpPr>
        <p:spPr>
          <a:xfrm flipV="1">
            <a:off x="8820801" y="5005510"/>
            <a:ext cx="3592866" cy="193479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CFC0259-D8C3-AE4F-B01E-082085CE42BF}"/>
              </a:ext>
            </a:extLst>
          </p:cNvPr>
          <p:cNvSpPr txBox="1">
            <a:spLocks/>
          </p:cNvSpPr>
          <p:nvPr/>
        </p:nvSpPr>
        <p:spPr>
          <a:xfrm>
            <a:off x="13609457" y="6325426"/>
            <a:ext cx="2752192" cy="1961303"/>
          </a:xfrm>
          <a:prstGeom prst="rect">
            <a:avLst/>
          </a:prstGeom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V(x)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X-TFC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BC1E74-329A-BD46-B692-C950E55DD7F8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12413667" y="5005510"/>
            <a:ext cx="2571886" cy="131991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CasellaDiTesto 16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3005494" y="2715274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OCP</a:t>
            </a:r>
          </a:p>
        </p:txBody>
      </p:sp>
      <p:sp>
        <p:nvSpPr>
          <p:cNvPr id="84" name="CasellaDiTesto 16">
            <a:extLst>
              <a:ext uri="{FF2B5EF4-FFF2-40B4-BE49-F238E27FC236}">
                <a16:creationId xmlns:a16="http://schemas.microsoft.com/office/drawing/2014/main" id="{810BAD29-DA2E-F241-A155-BA28EF152D4A}"/>
              </a:ext>
            </a:extLst>
          </p:cNvPr>
          <p:cNvSpPr txBox="1"/>
          <p:nvPr/>
        </p:nvSpPr>
        <p:spPr>
          <a:xfrm>
            <a:off x="7344832" y="7899494"/>
            <a:ext cx="295193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11326803" y="3725283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HJB PDE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BC1E74-329A-BD46-B692-C950E55DD7F8}"/>
              </a:ext>
            </a:extLst>
          </p:cNvPr>
          <p:cNvCxnSpPr>
            <a:cxnSpLocks/>
            <a:stCxn id="38" idx="1"/>
            <a:endCxn id="32" idx="3"/>
          </p:cNvCxnSpPr>
          <p:nvPr/>
        </p:nvCxnSpPr>
        <p:spPr>
          <a:xfrm flipH="1">
            <a:off x="9905754" y="7306078"/>
            <a:ext cx="3703703" cy="17081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7153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pic>
        <p:nvPicPr>
          <p:cNvPr id="6" name="Picture 5" descr="\documentclass{article}&#10;\usepackage{amsmath}&#10;\pagestyle{empty}&#10;\usepackage{xcolor}&#10;\usepackage{empheq} % Eq. in box&#10;\usepackage{tabu}&#10;\usepackage{verbatim}&#10;\usepackage{fullpage} % Package to use full page&#10;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]&#10;\scriptsize&#10;\begin{center}&#10;\begin{tabular}{ccccccccc} &#10;\hline&#10;method &amp; layers &amp; neurons &amp; epochs &amp; training time [s] &amp; $V_{max}$ &amp; $\bar{V}$ &amp; $u_{max}$ &amp; $\bar{u}$ \\&#10;\hline&#10;PINN &amp; 1 &amp; 100  &amp; 300 &amp; 5.78 &amp; $1.06$  &amp; $1.57 \cdot 10^{-1}$ &amp; $5.34 \cdot 10^{-1}$ &amp; $1.16 \cdot 10^{-1}$\\&#10;Deep-TFC &amp; 1 &amp; 100  &amp; 300 &amp; 4.29 &amp; $5.60 \cdot 10^{-3}$  &amp; $1.87 \cdot 10^{-3}$ &amp; $1.01 \cdot 10^{-2}$ &amp; $1.08 \cdot 10^{-3}$ \\&#10;\hline&#10;PINN &amp; 1  &amp; 100 &amp; 3000  &amp; 72.14  &amp; $5.77 \cdot 10^{-2}$ &amp;  $2.72 \cdot 10^{-2}$ &amp; $8.39 \cdot 10^{-2}$  &amp; $1.06 \cdot 10^{-2}$  \\&#10;Deep-TFC &amp; 1 &amp; 100 &amp; 3000  &amp; 46.78  &amp; $4.76 \cdot 10^{-4}$ &amp;  $1.95 \cdot 10^{-4}$ &amp; $6.93 \cdot 10^{-4}$  &amp; $7.16 \cdot 10^{-5}$   \\&#10;\hline&#10;PINN &amp; 1  &amp; 100 &amp; 30000  &amp; 540.46 &amp; $2.21 \cdot 10^{-3}$ &amp;  $8.35 \cdot 10^{-4}$ &amp; $4.21 \cdot 10^{-3}$  &amp; $6.65 \cdot 10^{-4}$   \\&#10;Deep-TFC &amp; 1 &amp; 100 &amp; 30000  &amp; 431.79 &amp; $3.56 \cdot 10^{-5}$ &amp;  $1.52 \cdot 10^{-5}$ &amp; $4.86 \cdot 10^{-5}$  &amp; $7.13 \cdot 10^{-5}$   \\ &#10;\hline&#10;PINN &amp; 4 &amp; 25 &amp; 30000  &amp;  647.15 &amp; $1.78 \cdot 10^{-3}$ &amp;  $5.51 \cdot 10^{-4}$ &amp; $3.77 \cdot 10^{-3}$  &amp; $4.39 \cdot 10^{-4}$   \\&#10;Deep-TFC &amp; 4 &amp; 25 &amp; 30000  &amp;  366.99  &amp; $9.11 \cdot 10^{-5}$ &amp;  $2.79 \cdot 10^{-5}$ &amp; $1.41 \cdot 10^{-4}$  &amp; $2.08 \cdot 10^{-5}$   \\&#10;\hline&#10;PINN &amp; 10 &amp; 10 &amp; 30000 &amp; 723.09 &amp; $1.53 \cdot&#10;10^{-3}$ &amp;  $6.34 \cdot 10^{-4}$ &amp; $2.18 \cdot 10^{-3}$  &amp; $4.67 \cdot 10^{-4}$  \\&#10;Deep-TFC &amp; 10 &amp; 10 &amp; 30000 &amp; 349.97  &amp; $2.15 \cdot&#10;10^{-4}$ &amp;  $8.41 \cdot 10^{-5}$ &amp; $3.47 \cdot 10^{-4}$  &amp; $5.78 \cdot 10^{-5}$  \\&#10;\hline&#10;PINN &amp; 1 &amp; 200 &amp; 30000 &amp; 688.39  &amp;  $4.72 \cdot 10^{-3}$ &amp;  $1.22 \cdot 10^{-3}$ &amp; $7.79 \cdot 10^{-3}$  &amp; $1.13 \cdot 10^{-3}$ \\&#10;Deep-TFC &amp; 1 &amp; 200 &amp; 30000 &amp;  687.68 &amp;  $2.21 \cdot 10^{-5}$ &amp;  $6.84 \cdot 10^{-6}$ &amp; $6.42 \cdot 10^{-5}$  &amp; $3.81 \cdot 10^{-6}$ \\&#10;\hline&#10;PINN &amp; 4 &amp; 50 &amp; 30000 &amp;  823.86  &amp;  $2.21 \cdot 10^{-3}$ &amp;  $7.74 \cdot 10^{-4}$ &amp; $2.96 \cdot 10^{-3}$  &amp; $4.12 \cdot 10^{-4}$ \\&#10;Deep-TFC &amp; 4 &amp; 50 &amp; 30000 &amp; 978.15  &amp;  $6.65 \cdot 10^{-5}$ &amp;  $2.30 \cdot 10^{-5}$ &amp; $8.32 \cdot 10^{-5}$  &amp; $1.11 \cdot 10^{-5}$ \\&#10;\hline&#10;PINN &amp; 10 &amp; 20 &amp; 30000 &amp; 994.40  &amp; $2.44 \cdot 10^{-3}$ &amp;  $6.49 \cdot 10^{-4}$ &amp; $4.15 \cdot 10^{-3}$  &amp; $5.39 \cdot 10^{-4}$  \\&#10;Deep-TFC &amp; 10 &amp; 20 &amp; 30000 &amp; 591.54  &amp; $4.40 \cdot 10^{-5}$ &amp;  $1.87 \cdot 10^{-5}$ &amp; $1.11 \cdot 10^{-4}$  &amp; $8.21 \cdot 10^{-6}$  \\&#10;\hline&#10;PINN &amp; 1  &amp; 100 &amp; 1000000  &amp;  10727.54 &amp; $1.2 \cdot 10^{-4}$ &amp;  $2.91 \cdot 10^{-5}$ &amp; $2.99 \cdot 10^{-4}$  &amp; $4.21 \cdot 10^{-5}$  \\&#10;PINN &amp; 4  &amp; 25 &amp; 1000000  &amp; 15001.11 &amp; $4.08 \cdot 10^{-4}$ &amp;  $1.20 \cdot 10^{-4}$ &amp; $1.03 \cdot 10^{-3}$  &amp; $1.36 \cdot 10^{-4}$ \\&#10;PINN &amp; 10  &amp; 10 &amp; 1000000  &amp; 20517.57 &amp; $7.23 \cdot 10^{-4}$ &amp;  $2.22 \cdot 10^{-4}$ &amp; $9.76 \cdot 10^{-4}$  &amp; $1.26 \cdot 10^{-4}$ \\&#10;\hline&#10;X-TFC &amp; 1 &amp; 20 &amp; 7  &amp; 4.02 &amp; $1.69 \cdot 10^{-4}$ &amp;  $2.53 \cdot 10^{-4}$ &amp; $2.51 \cdot 10^{-3}$  &amp; $2.42 \cdot 10^{-3}$\\&#10;X-TFC &amp; 1 &amp; 200 &amp; 5  &amp;  88.11 &amp; $6.69 \cdot 10^{-7}$ &amp;  $2.25 \cdot 10^{-7}$ &amp; $2.24 \cdot 10^{-6}$  &amp; $2.53 \cdot 10^{-7}$  \\&#10;X-TFC &amp; 1 &amp; 2000 &amp; 5  &amp; 289.89 &amp; $3.23 \cdot 10^{-6}$ &amp;  $8.79 \cdot 10^{-7}$ &amp; $1.40 \cdot 10^{-5}$  &amp; $1.22 \cdot 10^{-6}$ \\&#10;\hline&#10;\end{tabular}&#10;\end{center}&#10;\label{tab:p1_infinite}&#10;\end{tabl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02" y="2964177"/>
            <a:ext cx="11864379" cy="1810426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287AF98-4E5D-6743-8341-0FDC34487D05}"/>
              </a:ext>
            </a:extLst>
          </p:cNvPr>
          <p:cNvSpPr txBox="1">
            <a:spLocks/>
          </p:cNvSpPr>
          <p:nvPr/>
        </p:nvSpPr>
        <p:spPr>
          <a:xfrm>
            <a:off x="446359" y="4474869"/>
            <a:ext cx="4385855" cy="3436228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62500" lnSpcReduction="2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4900 (equally distributed, and randomly distributed) training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one training points on the boundary for PINN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tangent as activation function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 with learning rate 0.001 for PINN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LBFGS Optimizer for Deep-TFC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5221260" y="8140699"/>
            <a:ext cx="12672291" cy="264729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40000" lnSpcReduction="20000"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40180225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just"/>
            <a:fld id="{963F60CC-3F10-4305-A57F-80EA33FE573D}" type="slidenum">
              <a:rPr lang="en-US" smtClean="0"/>
              <a:pPr algn="just"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Optimal Control Problems (cont’d)</a:t>
            </a:r>
          </a:p>
        </p:txBody>
      </p:sp>
      <p:sp>
        <p:nvSpPr>
          <p:cNvPr id="21" name="CasellaDiTesto 16 1">
            <a:extLst>
              <a:ext uri="{FF2B5EF4-FFF2-40B4-BE49-F238E27FC236}">
                <a16:creationId xmlns:a16="http://schemas.microsoft.com/office/drawing/2014/main" id="{810BAD29-DA2E-F241-A155-BA28EF152D4A}"/>
              </a:ext>
            </a:extLst>
          </p:cNvPr>
          <p:cNvSpPr txBox="1"/>
          <p:nvPr/>
        </p:nvSpPr>
        <p:spPr>
          <a:xfrm>
            <a:off x="9517613" y="2150345"/>
            <a:ext cx="295193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CasellaDiTesto 16 2">
            <a:extLst>
              <a:ext uri="{FF2B5EF4-FFF2-40B4-BE49-F238E27FC236}">
                <a16:creationId xmlns:a16="http://schemas.microsoft.com/office/drawing/2014/main" id="{810BAD29-DA2E-F241-A155-BA28EF152D4A}"/>
              </a:ext>
            </a:extLst>
          </p:cNvPr>
          <p:cNvSpPr txBox="1"/>
          <p:nvPr/>
        </p:nvSpPr>
        <p:spPr>
          <a:xfrm>
            <a:off x="1163319" y="2157714"/>
            <a:ext cx="295193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 Function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2711712"/>
            <a:ext cx="9880856" cy="5194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345" y="2704344"/>
            <a:ext cx="9462655" cy="52017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V_{exact} - V^*|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78" y="2268487"/>
            <a:ext cx="2038857" cy="381714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u_{exact} - u^*|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503" y="2268487"/>
            <a:ext cx="1947428" cy="381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58" y="6822077"/>
            <a:ext cx="5913133" cy="3693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31" y="6822077"/>
            <a:ext cx="4898765" cy="365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55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Epidemiological Compartmental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427" y="9768610"/>
            <a:ext cx="8949279" cy="708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E., 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Florio, M.,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2021. Physics-informed neural networks and functional interpolation for data-driven parameters discovery of epidemiological compartmental models. Mathematics, 9(17), p.2069.</a:t>
            </a:r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idx="14"/>
          </p:nvPr>
        </p:nvSpPr>
        <p:spPr>
          <a:xfrm>
            <a:off x="1" y="2218266"/>
            <a:ext cx="8373978" cy="1692484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Compartmental Epidemiological Model, Susceptible-Infectious-Recovered (SIR) :</a:t>
            </a:r>
          </a:p>
          <a:p>
            <a:pPr marL="822960" lvl="1" indent="0"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0028850-582C-B341-8FA5-27CD9B52952F}"/>
              </a:ext>
            </a:extLst>
          </p:cNvPr>
          <p:cNvSpPr txBox="1">
            <a:spLocks/>
          </p:cNvSpPr>
          <p:nvPr/>
        </p:nvSpPr>
        <p:spPr>
          <a:xfrm>
            <a:off x="1" y="6467605"/>
            <a:ext cx="8373978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Constraints: </a:t>
            </a:r>
          </a:p>
          <a:p>
            <a:pPr marL="822960" lvl="1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70FC926-0959-B346-9548-40EA7D1A2EC9}"/>
              </a:ext>
            </a:extLst>
          </p:cNvPr>
          <p:cNvSpPr txBox="1">
            <a:spLocks/>
          </p:cNvSpPr>
          <p:nvPr/>
        </p:nvSpPr>
        <p:spPr>
          <a:xfrm>
            <a:off x="-66522" y="8136566"/>
            <a:ext cx="8373978" cy="15951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Parameters: 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birth rate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death rate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(considered equal to keep a constant population), 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µ</a:t>
            </a:r>
          </a:p>
          <a:p>
            <a:pPr marL="822960" lvl="1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CE61B39-11A5-4C4F-83C7-F13C3F7584A0}"/>
              </a:ext>
            </a:extLst>
          </p:cNvPr>
          <p:cNvSpPr txBox="1">
            <a:spLocks/>
          </p:cNvSpPr>
          <p:nvPr/>
        </p:nvSpPr>
        <p:spPr>
          <a:xfrm>
            <a:off x="9213707" y="8947677"/>
            <a:ext cx="8373978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CE: </a:t>
            </a:r>
          </a:p>
          <a:p>
            <a:pPr marL="822960" lvl="1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62F783A-DFC1-0D41-BBB4-41A42ADB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95" y="3302744"/>
            <a:ext cx="3571940" cy="287090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3CD24C5-8624-AF41-8DED-C8F386F4F5FA}"/>
              </a:ext>
            </a:extLst>
          </p:cNvPr>
          <p:cNvGrpSpPr/>
          <p:nvPr/>
        </p:nvGrpSpPr>
        <p:grpSpPr>
          <a:xfrm>
            <a:off x="4120467" y="5939792"/>
            <a:ext cx="4935901" cy="2159858"/>
            <a:chOff x="5572060" y="5426541"/>
            <a:chExt cx="4935901" cy="215985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A59962E-A212-3C41-B1F2-9A7CF1CC1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2060" y="5991270"/>
              <a:ext cx="1687156" cy="159512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6799E1-897A-A34F-92DB-94D2D4841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3410" y="5426541"/>
              <a:ext cx="2114551" cy="457200"/>
            </a:xfrm>
            <a:prstGeom prst="rect">
              <a:avLst/>
            </a:prstGeom>
          </p:spPr>
        </p:pic>
      </p:grp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4374A0C-AF47-1343-970D-F04CBA3A32B4}"/>
              </a:ext>
            </a:extLst>
          </p:cNvPr>
          <p:cNvSpPr txBox="1">
            <a:spLocks/>
          </p:cNvSpPr>
          <p:nvPr/>
        </p:nvSpPr>
        <p:spPr>
          <a:xfrm>
            <a:off x="9213707" y="2233569"/>
            <a:ext cx="8373978" cy="41888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Parameters: </a:t>
            </a:r>
          </a:p>
          <a:p>
            <a:pPr lvl="2">
              <a:buFont typeface="+mj-lt"/>
              <a:buAutoNum type="arabicPeriod"/>
            </a:pP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Infectious rate,</a:t>
            </a:r>
          </a:p>
          <a:p>
            <a:pPr lvl="2">
              <a:buFont typeface="+mj-lt"/>
              <a:buAutoNum type="arabicPeriod"/>
            </a:pP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 rate gamma,</a:t>
            </a:r>
          </a:p>
          <a:p>
            <a:pPr lvl="2">
              <a:buFont typeface="+mj-lt"/>
              <a:buAutoNum type="arabicPeriod"/>
            </a:pP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Reproduction Number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(expected number of secondary cases produced by a single infections),</a:t>
            </a:r>
            <a:endParaRPr lang="en-US" sz="3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None/>
            </a:pPr>
            <a:endParaRPr lang="en-US" sz="3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C9D193-E580-5A45-BAC3-9E51CC0F3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889" y="2862123"/>
            <a:ext cx="615598" cy="6595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9C9EA9-135C-AF43-A8A5-B1BBC31C8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780" y="3604819"/>
            <a:ext cx="479687" cy="6595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9BE471-377F-B844-BA43-D167A25CFB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038" y="5583900"/>
            <a:ext cx="751650" cy="4783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DF0FBC-6F17-CC4A-B404-74B04C624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156" y="8897383"/>
            <a:ext cx="3567915" cy="1508387"/>
          </a:xfrm>
          <a:prstGeom prst="rect">
            <a:avLst/>
          </a:prstGeom>
        </p:spPr>
      </p:pic>
      <p:pic>
        <p:nvPicPr>
          <p:cNvPr id="35" name="Picture 34" descr="A picture containing clock, object, sign&#10;&#10;Description automatically generated">
            <a:extLst>
              <a:ext uri="{FF2B5EF4-FFF2-40B4-BE49-F238E27FC236}">
                <a16:creationId xmlns:a16="http://schemas.microsoft.com/office/drawing/2014/main" id="{FB1BF069-98A6-7043-AE29-D91A926465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002" y="7002468"/>
            <a:ext cx="7420684" cy="1786120"/>
          </a:xfrm>
          <a:prstGeom prst="rect">
            <a:avLst/>
          </a:prstGeom>
        </p:spPr>
      </p:pic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EE0E678-48D0-274E-900C-CFE26F66909E}"/>
              </a:ext>
            </a:extLst>
          </p:cNvPr>
          <p:cNvSpPr txBox="1">
            <a:spLocks/>
          </p:cNvSpPr>
          <p:nvPr/>
        </p:nvSpPr>
        <p:spPr>
          <a:xfrm>
            <a:off x="525052" y="5899923"/>
            <a:ext cx="8373978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 total number of population is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22960" lvl="1" indent="0">
              <a:buFont typeface="Helvetica"/>
              <a:buNone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250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Epidemiological Compartmental Models (cont’d)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F415A8C-2D6B-994E-8AF9-463C6451F9E2}"/>
              </a:ext>
            </a:extLst>
          </p:cNvPr>
          <p:cNvSpPr txBox="1">
            <a:spLocks/>
          </p:cNvSpPr>
          <p:nvPr/>
        </p:nvSpPr>
        <p:spPr>
          <a:xfrm>
            <a:off x="503853" y="2688437"/>
            <a:ext cx="7829405" cy="4776093"/>
          </a:xfrm>
          <a:prstGeom prst="rect">
            <a:avLst/>
          </a:prstGeom>
          <a:ln w="38100">
            <a:solidFill>
              <a:srgbClr val="C000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fontScale="55000" lnSpcReduction="2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ArcTan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Points 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 sampled from: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[-10,10]</a:t>
            </a: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Perturbation: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[-1,1]*noise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Birth and Mortality rate: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0.1000</a:t>
            </a: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Infectious rate: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0.5000</a:t>
            </a: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Recovery rate: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0.3333</a:t>
            </a: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 Basic Reproduction Number 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1.5000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S(0) = 100, I(0) = 50, R(0) = 0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span: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days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>
              <a:buFont typeface="Helvetica"/>
              <a:buNone/>
            </a:pP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1336065-6A14-DF44-AD7C-DABD82AF4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3" y="8545163"/>
            <a:ext cx="8465976" cy="1097441"/>
          </a:xfrm>
          <a:prstGeom prst="rect">
            <a:avLst/>
          </a:prstGeom>
        </p:spPr>
      </p:pic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B4A99A0-7BCB-0E4D-B6EB-A8A8E8FB8996}"/>
              </a:ext>
            </a:extLst>
          </p:cNvPr>
          <p:cNvSpPr txBox="1">
            <a:spLocks/>
          </p:cNvSpPr>
          <p:nvPr/>
        </p:nvSpPr>
        <p:spPr>
          <a:xfrm>
            <a:off x="11245328" y="2405308"/>
            <a:ext cx="3707806" cy="3887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= 5 </a:t>
            </a:r>
          </a:p>
          <a:p>
            <a:pPr marL="822960" lvl="1" indent="0" algn="ctr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 algn="ctr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Font typeface="Helvetica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328" y="2751666"/>
            <a:ext cx="4916105" cy="3708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599" y="6459862"/>
            <a:ext cx="5089834" cy="39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9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518247" y="4605475"/>
            <a:ext cx="17044700" cy="301452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The research goal is to develop and test an </a:t>
            </a:r>
            <a:r>
              <a:rPr lang="en-US" i="1" dirty="0"/>
              <a:t>efficient</a:t>
            </a:r>
            <a:r>
              <a:rPr lang="en-US" dirty="0"/>
              <a:t>, </a:t>
            </a:r>
            <a:r>
              <a:rPr lang="en-US" i="1" dirty="0"/>
              <a:t>robust</a:t>
            </a:r>
            <a:r>
              <a:rPr lang="en-US" dirty="0"/>
              <a:t>, </a:t>
            </a:r>
            <a:r>
              <a:rPr lang="en-US" i="1" dirty="0"/>
              <a:t>reliable</a:t>
            </a:r>
            <a:r>
              <a:rPr lang="en-US" dirty="0"/>
              <a:t>, and </a:t>
            </a:r>
            <a:r>
              <a:rPr lang="en-US" i="1" dirty="0"/>
              <a:t>unified</a:t>
            </a:r>
            <a:r>
              <a:rPr lang="en-US" dirty="0"/>
              <a:t> framework to tackle </a:t>
            </a:r>
            <a:r>
              <a:rPr lang="en-US" b="1" dirty="0"/>
              <a:t>forward</a:t>
            </a:r>
            <a:r>
              <a:rPr lang="en-US" dirty="0"/>
              <a:t> and </a:t>
            </a:r>
            <a:r>
              <a:rPr lang="en-US" b="1" dirty="0"/>
              <a:t>inverse</a:t>
            </a:r>
            <a:r>
              <a:rPr lang="en-US" dirty="0"/>
              <a:t> problems governed by Differential Equations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Opportunity (cont’d)</a:t>
            </a:r>
          </a:p>
        </p:txBody>
      </p:sp>
    </p:spTree>
    <p:extLst>
      <p:ext uri="{BB962C8B-B14F-4D97-AF65-F5344CB8AC3E}">
        <p14:creationId xmlns:p14="http://schemas.microsoft.com/office/powerpoint/2010/main" val="209687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Epidemiological Compartmental Models (cont’d)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454015-35FE-AF4B-9AF2-6D217C4C4877}"/>
              </a:ext>
            </a:extLst>
          </p:cNvPr>
          <p:cNvSpPr txBox="1">
            <a:spLocks/>
          </p:cNvSpPr>
          <p:nvPr/>
        </p:nvSpPr>
        <p:spPr>
          <a:xfrm>
            <a:off x="770022" y="2193950"/>
            <a:ext cx="8373978" cy="12279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ArcTan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[-10,10]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82AB40-BE9E-3949-8A75-FD942E48DC4A}"/>
              </a:ext>
            </a:extLst>
          </p:cNvPr>
          <p:cNvSpPr txBox="1">
            <a:spLocks/>
          </p:cNvSpPr>
          <p:nvPr/>
        </p:nvSpPr>
        <p:spPr>
          <a:xfrm>
            <a:off x="9144000" y="2142005"/>
            <a:ext cx="8373978" cy="12279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ArcTan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Points: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[-10,10]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645920" lvl="2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69" y="4043297"/>
            <a:ext cx="7411484" cy="615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734" y="4086165"/>
            <a:ext cx="7335274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3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Epidemiological Compartmental Models (cont’d)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3454015-35FE-AF4B-9AF2-6D217C4C4877}"/>
              </a:ext>
            </a:extLst>
          </p:cNvPr>
          <p:cNvSpPr txBox="1">
            <a:spLocks/>
          </p:cNvSpPr>
          <p:nvPr/>
        </p:nvSpPr>
        <p:spPr>
          <a:xfrm>
            <a:off x="770022" y="2193950"/>
            <a:ext cx="8373978" cy="12279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ArcTan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Neurons: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[-10,10]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5920" lvl="2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082AB40-BE9E-3949-8A75-FD942E48DC4A}"/>
              </a:ext>
            </a:extLst>
          </p:cNvPr>
          <p:cNvSpPr txBox="1">
            <a:spLocks/>
          </p:cNvSpPr>
          <p:nvPr/>
        </p:nvSpPr>
        <p:spPr>
          <a:xfrm>
            <a:off x="9144000" y="2142005"/>
            <a:ext cx="8373978" cy="12279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ArcTan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Points: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Weights and Biased sampled from: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[-10,10]</a:t>
            </a:r>
          </a:p>
          <a:p>
            <a:pPr marL="822960" lvl="1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2960" lvl="1" indent="0" algn="ctr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645920" lvl="2" indent="0">
              <a:buFont typeface="Helvetica"/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Helvetica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16" y="4285386"/>
            <a:ext cx="7449590" cy="61921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46" y="4090929"/>
            <a:ext cx="7592485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618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4134420"/>
            <a:ext cx="17044700" cy="30006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0" dirty="0"/>
              <a:t>Section IV</a:t>
            </a:r>
          </a:p>
        </p:txBody>
      </p:sp>
    </p:spTree>
    <p:extLst>
      <p:ext uri="{BB962C8B-B14F-4D97-AF65-F5344CB8AC3E}">
        <p14:creationId xmlns:p14="http://schemas.microsoft.com/office/powerpoint/2010/main" val="2310400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ELM and TFC are brought together for the fist time to form X-TFC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/>
                </a:solidFill>
              </a:rPr>
              <a:t>Efficient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i="1" dirty="0">
                <a:solidFill>
                  <a:schemeClr val="accent1"/>
                </a:solidFill>
              </a:rPr>
              <a:t>robust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i="1" dirty="0">
                <a:solidFill>
                  <a:schemeClr val="accent1"/>
                </a:solidFill>
              </a:rPr>
              <a:t>reliable</a:t>
            </a:r>
            <a:r>
              <a:rPr lang="en-US" dirty="0">
                <a:solidFill>
                  <a:schemeClr val="accent1"/>
                </a:solidFill>
              </a:rPr>
              <a:t>, and </a:t>
            </a:r>
            <a:r>
              <a:rPr lang="en-US" i="1" dirty="0">
                <a:solidFill>
                  <a:schemeClr val="accent1"/>
                </a:solidFill>
              </a:rPr>
              <a:t>unified</a:t>
            </a:r>
            <a:r>
              <a:rPr lang="en-US" dirty="0">
                <a:solidFill>
                  <a:schemeClr val="accent1"/>
                </a:solidFill>
              </a:rPr>
              <a:t> framework to tackle </a:t>
            </a:r>
            <a:r>
              <a:rPr lang="en-US" b="1" dirty="0">
                <a:solidFill>
                  <a:schemeClr val="accent1"/>
                </a:solidFill>
              </a:rPr>
              <a:t>forward</a:t>
            </a:r>
            <a:r>
              <a:rPr lang="en-US" dirty="0">
                <a:solidFill>
                  <a:schemeClr val="accent1"/>
                </a:solidFill>
              </a:rPr>
              <a:t> and </a:t>
            </a:r>
            <a:r>
              <a:rPr lang="en-US" b="1" dirty="0">
                <a:solidFill>
                  <a:schemeClr val="accent1"/>
                </a:solidFill>
              </a:rPr>
              <a:t>inverse</a:t>
            </a:r>
            <a:r>
              <a:rPr lang="en-US" dirty="0">
                <a:solidFill>
                  <a:schemeClr val="accent1"/>
                </a:solidFill>
              </a:rPr>
              <a:t> problems governed by 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Overcomes the main issues of the state-of-the-art DE solvers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Overcomes the main issues of the state-of-the-art PINN frameworks</a:t>
            </a:r>
          </a:p>
          <a:p>
            <a:r>
              <a:rPr lang="en-US" dirty="0"/>
              <a:t>X-TFC has been applied to a wide variety of engineering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Nuclear reactor dynamics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Optimal control problems for general and aerospace applications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Epidemiological compartmental models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244575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X-TFC adaptation for problem with sharp gradients/discontinuities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Domain decomposition for TBPVP - in progress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Domain decomposition for PDEs - future</a:t>
            </a:r>
          </a:p>
          <a:p>
            <a:r>
              <a:rPr lang="en-US" dirty="0"/>
              <a:t>X-TFC for closed-loop solution of OCPs</a:t>
            </a:r>
            <a:endParaRPr lang="en-US" dirty="0">
              <a:solidFill>
                <a:schemeClr val="accent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Application to satellite attitude - in progress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From software to hardware –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Unmodelled dynamics quantification - future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in progress and future works</a:t>
            </a:r>
          </a:p>
        </p:txBody>
      </p:sp>
    </p:spTree>
    <p:extLst>
      <p:ext uri="{BB962C8B-B14F-4D97-AF65-F5344CB8AC3E}">
        <p14:creationId xmlns:p14="http://schemas.microsoft.com/office/powerpoint/2010/main" val="9940493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Projects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F17763F-CB4B-F549-A943-86E4D7418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276" y="3531982"/>
            <a:ext cx="6758224" cy="5743154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1D57A6BE-4425-F744-A9F2-CEDA491E7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20" y="4234808"/>
            <a:ext cx="6661590" cy="433750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6608" y="9492446"/>
            <a:ext cx="8596668" cy="424667"/>
          </a:xfrm>
          <a:prstGeom prst="rect">
            <a:avLst/>
          </a:prstGeom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Schiassi, E.,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Kargel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J.S., Watson, C.S.,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Shugar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D.H.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Haritashya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U.K., 2019. GLAM Bio-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RT: A Tool for Remote Sensing Reflectance Simulation and Water Components Concentration Retrieval in Glacial Lakes. 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Frontiers in Earth Science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p.267.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831032" y="9492446"/>
            <a:ext cx="8596668" cy="424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available publicly at: https://github.com/nsidc/HMA_GLAM_BioLith-RT_5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48081" y="2498622"/>
            <a:ext cx="8596668" cy="1434997"/>
          </a:xfrm>
          <a:prstGeom prst="rect">
            <a:avLst/>
          </a:prstGeom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the changes in hydrology and cryosphere in the High Mountain Asia region, by leading the development of a remote sensing software for glacier lakes characterization (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GLAM-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BioLithRT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within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NASA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HiMAT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31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Projects (cont’d)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8AFF91-C813-824D-AC0D-FE194818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2661202"/>
            <a:ext cx="9471649" cy="7103738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121832" y="2661202"/>
            <a:ext cx="5164667" cy="2319046"/>
          </a:xfrm>
          <a:prstGeom prst="rect">
            <a:avLst/>
          </a:prstGeom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for Asteroid Binary Systems characterization via light-curves inversion,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collaboration with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Planetary Science Institute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(PSI).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3126EE4C-4216-B740-AFF8-02D902242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7" y="5107248"/>
            <a:ext cx="6395059" cy="49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3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Projects (cont’d)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ABB09DE-3D33-ED49-9293-D24A8697E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576" y="2622108"/>
            <a:ext cx="6870359" cy="286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idx="14"/>
          </p:nvPr>
        </p:nvSpPr>
        <p:spPr>
          <a:xfrm>
            <a:off x="1079499" y="2555995"/>
            <a:ext cx="6456362" cy="3173853"/>
          </a:xfrm>
        </p:spPr>
        <p:txBody>
          <a:bodyPr>
            <a:normAutofit fontScale="32500" lnSpcReduction="20000"/>
          </a:bodyPr>
          <a:lstStyle/>
          <a:p>
            <a:r>
              <a:rPr lang="en-US" sz="6000" b="1" dirty="0"/>
              <a:t>NASA Near Earth Objects Surveillance Mission (NEOSM)</a:t>
            </a:r>
            <a:r>
              <a:rPr lang="en-US" sz="60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6000" dirty="0"/>
              <a:t>Part of the Target Follow-Up working Group, led by Prof. Roberto </a:t>
            </a:r>
            <a:r>
              <a:rPr lang="en-US" sz="6000" dirty="0" err="1"/>
              <a:t>Furfaro</a:t>
            </a:r>
            <a:endParaRPr lang="en-US" sz="6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6000" dirty="0"/>
              <a:t>Developing an intelligent system for decision-making related to Near-Earth Objects (NEOs) follow-up strategies and crating a medium-fidelity NEOs simulator to support and validate the ranking system and the decision making tool</a:t>
            </a:r>
          </a:p>
          <a:p>
            <a:pPr lvl="1"/>
            <a:endParaRPr lang="en-US" sz="6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99141E-BFF5-054C-A45A-E901A2729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86" y="5974290"/>
            <a:ext cx="4482855" cy="44828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973E25-8A70-964A-A192-69DA87C55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9" y="5948890"/>
            <a:ext cx="4397037" cy="43970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38ADEA-E475-D547-B7D0-789078C7A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00" y="5974290"/>
            <a:ext cx="4357035" cy="43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274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250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5000" dirty="0">
                <a:solidFill>
                  <a:srgbClr val="1F56FF"/>
                </a:solidFill>
              </a:rPr>
              <a:t>Schiassi, E., </a:t>
            </a:r>
            <a:r>
              <a:rPr lang="en-US" sz="5000" dirty="0" err="1">
                <a:solidFill>
                  <a:srgbClr val="1F56FF"/>
                </a:solidFill>
              </a:rPr>
              <a:t>D'Ambrosio</a:t>
            </a:r>
            <a:r>
              <a:rPr lang="en-US" sz="5000" dirty="0">
                <a:solidFill>
                  <a:srgbClr val="1F56FF"/>
                </a:solidFill>
              </a:rPr>
              <a:t>, A. and </a:t>
            </a:r>
            <a:r>
              <a:rPr lang="en-US" sz="5000" dirty="0" err="1">
                <a:solidFill>
                  <a:srgbClr val="1F56FF"/>
                </a:solidFill>
              </a:rPr>
              <a:t>Furfaro</a:t>
            </a:r>
            <a:r>
              <a:rPr lang="en-US" sz="5000" dirty="0">
                <a:solidFill>
                  <a:srgbClr val="1F56FF"/>
                </a:solidFill>
              </a:rPr>
              <a:t>, R., 2022. Bellman Neural Networks for the Class of Optimal Control Problems With Integral Quadratic Cost. </a:t>
            </a:r>
            <a:r>
              <a:rPr lang="en-US" sz="5000" i="1" dirty="0">
                <a:solidFill>
                  <a:srgbClr val="1F56FF"/>
                </a:solidFill>
              </a:rPr>
              <a:t>IEEE Transactions on Artificial Intelligence</a:t>
            </a:r>
            <a:r>
              <a:rPr lang="en-US" sz="5000" dirty="0">
                <a:solidFill>
                  <a:srgbClr val="1F56FF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De Florio, M., Schiassi, E. and </a:t>
            </a:r>
            <a:r>
              <a:rPr lang="en-US" sz="5000" dirty="0" err="1"/>
              <a:t>Furfaro</a:t>
            </a:r>
            <a:r>
              <a:rPr lang="en-US" sz="5000" dirty="0"/>
              <a:t>, R., 2022. Physics-informed neural networks and functional interpolation for stiff chemical kinetics. </a:t>
            </a:r>
            <a:r>
              <a:rPr lang="en-US" sz="5000" i="1" dirty="0"/>
              <a:t>Chaos: An Interdisciplinary Journal of Nonlinear Science</a:t>
            </a:r>
            <a:r>
              <a:rPr lang="en-US" sz="5000" dirty="0"/>
              <a:t>, </a:t>
            </a:r>
            <a:r>
              <a:rPr lang="en-US" sz="5000" i="1" dirty="0"/>
              <a:t>32</a:t>
            </a:r>
            <a:r>
              <a:rPr lang="en-US" sz="5000" dirty="0"/>
              <a:t>(6), p.063107.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De Florio, M., Schiassi, E., </a:t>
            </a:r>
            <a:r>
              <a:rPr lang="en-US" sz="5000" dirty="0" err="1"/>
              <a:t>Ganapol</a:t>
            </a:r>
            <a:r>
              <a:rPr lang="en-US" sz="5000" dirty="0"/>
              <a:t>, B.D. and </a:t>
            </a:r>
            <a:r>
              <a:rPr lang="en-US" sz="5000" dirty="0" err="1"/>
              <a:t>Furfaro</a:t>
            </a:r>
            <a:r>
              <a:rPr lang="en-US" sz="5000" dirty="0"/>
              <a:t>, R., 2022. Physics-Informed Neural Networks for rarefied-gas dynamics: </a:t>
            </a:r>
            <a:r>
              <a:rPr lang="en-US" sz="5000" dirty="0" err="1"/>
              <a:t>Poiseuille</a:t>
            </a:r>
            <a:r>
              <a:rPr lang="en-US" sz="5000" dirty="0"/>
              <a:t> flow in the BGK approximation. </a:t>
            </a:r>
            <a:r>
              <a:rPr lang="en-US" sz="5000" i="1" dirty="0" err="1"/>
              <a:t>Zeitschrift</a:t>
            </a:r>
            <a:r>
              <a:rPr lang="en-US" sz="5000" i="1" dirty="0"/>
              <a:t> </a:t>
            </a:r>
            <a:r>
              <a:rPr lang="en-US" sz="5000" i="1" dirty="0" err="1"/>
              <a:t>für</a:t>
            </a:r>
            <a:r>
              <a:rPr lang="en-US" sz="5000" i="1" dirty="0"/>
              <a:t> </a:t>
            </a:r>
            <a:r>
              <a:rPr lang="en-US" sz="5000" i="1" dirty="0" err="1"/>
              <a:t>angewandte</a:t>
            </a:r>
            <a:r>
              <a:rPr lang="en-US" sz="5000" i="1" dirty="0"/>
              <a:t> </a:t>
            </a:r>
            <a:r>
              <a:rPr lang="en-US" sz="5000" i="1" dirty="0" err="1"/>
              <a:t>Mathematik</a:t>
            </a:r>
            <a:r>
              <a:rPr lang="en-US" sz="5000" i="1" dirty="0"/>
              <a:t> und </a:t>
            </a:r>
            <a:r>
              <a:rPr lang="en-US" sz="5000" i="1" dirty="0" err="1"/>
              <a:t>Physik</a:t>
            </a:r>
            <a:r>
              <a:rPr lang="en-US" sz="5000" dirty="0"/>
              <a:t>, </a:t>
            </a:r>
            <a:r>
              <a:rPr lang="en-US" sz="5000" i="1" dirty="0"/>
              <a:t>73</a:t>
            </a:r>
            <a:r>
              <a:rPr lang="en-US" sz="5000" dirty="0"/>
              <a:t>(3), pp.1-18.</a:t>
            </a:r>
          </a:p>
          <a:p>
            <a:pPr>
              <a:buFont typeface="+mj-lt"/>
              <a:buAutoNum type="arabicPeriod"/>
            </a:pPr>
            <a:r>
              <a:rPr lang="en-US" sz="5000" dirty="0" err="1"/>
              <a:t>D’Ambrosio</a:t>
            </a:r>
            <a:r>
              <a:rPr lang="en-US" sz="5000" dirty="0"/>
              <a:t>, A., Schiassi, E., Johnston, H., </a:t>
            </a:r>
            <a:r>
              <a:rPr lang="en-US" sz="5000" dirty="0" err="1"/>
              <a:t>Curti</a:t>
            </a:r>
            <a:r>
              <a:rPr lang="en-US" sz="5000" dirty="0"/>
              <a:t>, F., </a:t>
            </a:r>
            <a:r>
              <a:rPr lang="en-US" sz="5000" dirty="0" err="1"/>
              <a:t>Mortari</a:t>
            </a:r>
            <a:r>
              <a:rPr lang="en-US" sz="5000" dirty="0"/>
              <a:t>, D. and </a:t>
            </a:r>
            <a:r>
              <a:rPr lang="en-US" sz="5000" dirty="0" err="1"/>
              <a:t>Furfaro</a:t>
            </a:r>
            <a:r>
              <a:rPr lang="en-US" sz="5000" dirty="0"/>
              <a:t>, R., 2022. Time-energy optimal landing on planetary bodies via theory of functional connections. </a:t>
            </a:r>
            <a:r>
              <a:rPr lang="en-US" sz="5000" i="1" dirty="0"/>
              <a:t>Advances in Space Research</a:t>
            </a:r>
            <a:r>
              <a:rPr lang="en-US" sz="5000" dirty="0"/>
              <a:t>, </a:t>
            </a:r>
            <a:r>
              <a:rPr lang="en-US" sz="5000" i="1" dirty="0"/>
              <a:t>69</a:t>
            </a:r>
            <a:r>
              <a:rPr lang="en-US" sz="5000" dirty="0"/>
              <a:t>(12), pp.4198-4220.</a:t>
            </a:r>
          </a:p>
          <a:p>
            <a:pPr>
              <a:buFont typeface="+mj-lt"/>
              <a:buAutoNum type="arabicPeriod"/>
            </a:pPr>
            <a:r>
              <a:rPr lang="en-US" sz="5000" dirty="0">
                <a:solidFill>
                  <a:srgbClr val="1F56FF"/>
                </a:solidFill>
              </a:rPr>
              <a:t>Schiassi, E., </a:t>
            </a:r>
            <a:r>
              <a:rPr lang="en-US" sz="5000" dirty="0" err="1">
                <a:solidFill>
                  <a:srgbClr val="1F56FF"/>
                </a:solidFill>
              </a:rPr>
              <a:t>D’Ambrosio</a:t>
            </a:r>
            <a:r>
              <a:rPr lang="en-US" sz="5000" dirty="0">
                <a:solidFill>
                  <a:srgbClr val="1F56FF"/>
                </a:solidFill>
              </a:rPr>
              <a:t>, A., </a:t>
            </a:r>
            <a:r>
              <a:rPr lang="en-US" sz="5000" dirty="0" err="1">
                <a:solidFill>
                  <a:srgbClr val="1F56FF"/>
                </a:solidFill>
              </a:rPr>
              <a:t>Drozd</a:t>
            </a:r>
            <a:r>
              <a:rPr lang="en-US" sz="5000" dirty="0">
                <a:solidFill>
                  <a:srgbClr val="1F56FF"/>
                </a:solidFill>
              </a:rPr>
              <a:t>, K., </a:t>
            </a:r>
            <a:r>
              <a:rPr lang="en-US" sz="5000" dirty="0" err="1">
                <a:solidFill>
                  <a:srgbClr val="1F56FF"/>
                </a:solidFill>
              </a:rPr>
              <a:t>Curti</a:t>
            </a:r>
            <a:r>
              <a:rPr lang="en-US" sz="5000" dirty="0">
                <a:solidFill>
                  <a:srgbClr val="1F56FF"/>
                </a:solidFill>
              </a:rPr>
              <a:t>, F. and </a:t>
            </a:r>
            <a:r>
              <a:rPr lang="en-US" sz="5000" dirty="0" err="1">
                <a:solidFill>
                  <a:srgbClr val="1F56FF"/>
                </a:solidFill>
              </a:rPr>
              <a:t>Furfaro</a:t>
            </a:r>
            <a:r>
              <a:rPr lang="en-US" sz="5000" dirty="0">
                <a:solidFill>
                  <a:srgbClr val="1F56FF"/>
                </a:solidFill>
              </a:rPr>
              <a:t>, R., 2022. Physics-informed neural networks for optimal planar orbit transfers. </a:t>
            </a:r>
            <a:r>
              <a:rPr lang="en-US" sz="5000" i="1" dirty="0">
                <a:solidFill>
                  <a:srgbClr val="1F56FF"/>
                </a:solidFill>
              </a:rPr>
              <a:t>Journal of Spacecraft and Rockets</a:t>
            </a:r>
            <a:r>
              <a:rPr lang="en-US" sz="5000" dirty="0">
                <a:solidFill>
                  <a:srgbClr val="1F56FF"/>
                </a:solidFill>
              </a:rPr>
              <a:t>, </a:t>
            </a:r>
            <a:r>
              <a:rPr lang="en-US" sz="5000" i="1" dirty="0">
                <a:solidFill>
                  <a:srgbClr val="1F56FF"/>
                </a:solidFill>
              </a:rPr>
              <a:t>59</a:t>
            </a:r>
            <a:r>
              <a:rPr lang="en-US" sz="5000" dirty="0">
                <a:solidFill>
                  <a:srgbClr val="1F56FF"/>
                </a:solidFill>
              </a:rPr>
              <a:t>(3), pp.834-849.</a:t>
            </a:r>
          </a:p>
          <a:p>
            <a:pPr>
              <a:buFont typeface="+mj-lt"/>
              <a:buAutoNum type="arabicPeriod"/>
            </a:pPr>
            <a:r>
              <a:rPr lang="en-US" sz="5000" dirty="0">
                <a:solidFill>
                  <a:srgbClr val="1F56FF"/>
                </a:solidFill>
              </a:rPr>
              <a:t>Schiassi, E., De Florio, M., </a:t>
            </a:r>
            <a:r>
              <a:rPr lang="en-US" sz="5000" dirty="0" err="1">
                <a:solidFill>
                  <a:srgbClr val="1F56FF"/>
                </a:solidFill>
              </a:rPr>
              <a:t>Ganapol</a:t>
            </a:r>
            <a:r>
              <a:rPr lang="en-US" sz="5000" dirty="0">
                <a:solidFill>
                  <a:srgbClr val="1F56FF"/>
                </a:solidFill>
              </a:rPr>
              <a:t>, B.D., </a:t>
            </a:r>
            <a:r>
              <a:rPr lang="en-US" sz="5000" dirty="0" err="1">
                <a:solidFill>
                  <a:srgbClr val="1F56FF"/>
                </a:solidFill>
              </a:rPr>
              <a:t>Picca</a:t>
            </a:r>
            <a:r>
              <a:rPr lang="en-US" sz="5000" dirty="0">
                <a:solidFill>
                  <a:srgbClr val="1F56FF"/>
                </a:solidFill>
              </a:rPr>
              <a:t>, P. and </a:t>
            </a:r>
            <a:r>
              <a:rPr lang="en-US" sz="5000" dirty="0" err="1">
                <a:solidFill>
                  <a:srgbClr val="1F56FF"/>
                </a:solidFill>
              </a:rPr>
              <a:t>Furfaro</a:t>
            </a:r>
            <a:r>
              <a:rPr lang="en-US" sz="5000" dirty="0">
                <a:solidFill>
                  <a:srgbClr val="1F56FF"/>
                </a:solidFill>
              </a:rPr>
              <a:t>, R., 2022. Physics-informed neural networks for the point kinetics equations for nuclear reactor dynamics. </a:t>
            </a:r>
            <a:r>
              <a:rPr lang="en-US" sz="5000" i="1" dirty="0">
                <a:solidFill>
                  <a:srgbClr val="1F56FF"/>
                </a:solidFill>
              </a:rPr>
              <a:t>Annals of Nuclear Energy</a:t>
            </a:r>
            <a:r>
              <a:rPr lang="en-US" sz="5000" dirty="0">
                <a:solidFill>
                  <a:srgbClr val="1F56FF"/>
                </a:solidFill>
              </a:rPr>
              <a:t>, </a:t>
            </a:r>
            <a:r>
              <a:rPr lang="en-US" sz="5000" i="1" dirty="0">
                <a:solidFill>
                  <a:srgbClr val="1F56FF"/>
                </a:solidFill>
              </a:rPr>
              <a:t>167</a:t>
            </a:r>
            <a:r>
              <a:rPr lang="en-US" sz="5000" dirty="0">
                <a:solidFill>
                  <a:srgbClr val="1F56FF"/>
                </a:solidFill>
              </a:rPr>
              <a:t>, p.108833.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De Florio, M., Schiassi, E., </a:t>
            </a:r>
            <a:r>
              <a:rPr lang="en-US" sz="5000" dirty="0" err="1"/>
              <a:t>D’Ambrosio</a:t>
            </a:r>
            <a:r>
              <a:rPr lang="en-US" sz="5000" dirty="0"/>
              <a:t>, A., </a:t>
            </a:r>
            <a:r>
              <a:rPr lang="en-US" sz="5000" dirty="0" err="1"/>
              <a:t>Mortari</a:t>
            </a:r>
            <a:r>
              <a:rPr lang="en-US" sz="5000" dirty="0"/>
              <a:t>, D. and </a:t>
            </a:r>
            <a:r>
              <a:rPr lang="en-US" sz="5000" dirty="0" err="1"/>
              <a:t>Furfaro</a:t>
            </a:r>
            <a:r>
              <a:rPr lang="en-US" sz="5000" dirty="0"/>
              <a:t>, R., 2021. Theory of functional connections applied to linear odes subject to integral constraints and linear ordinary </a:t>
            </a:r>
            <a:r>
              <a:rPr lang="en-US" sz="5000" dirty="0" err="1"/>
              <a:t>integro</a:t>
            </a:r>
            <a:r>
              <a:rPr lang="en-US" sz="5000" dirty="0"/>
              <a:t>-differential equations. </a:t>
            </a:r>
            <a:r>
              <a:rPr lang="en-US" sz="5000" i="1" dirty="0"/>
              <a:t>Mathematical and Computational Applications</a:t>
            </a:r>
            <a:r>
              <a:rPr lang="en-US" sz="5000" dirty="0"/>
              <a:t>, </a:t>
            </a:r>
            <a:r>
              <a:rPr lang="en-US" sz="5000" i="1" dirty="0"/>
              <a:t>26</a:t>
            </a:r>
            <a:r>
              <a:rPr lang="en-US" sz="5000" dirty="0"/>
              <a:t>(3), p.65.</a:t>
            </a:r>
          </a:p>
          <a:p>
            <a:pPr>
              <a:buFont typeface="+mj-lt"/>
              <a:buAutoNum type="arabicPeriod"/>
            </a:pPr>
            <a:r>
              <a:rPr lang="en-US" sz="5000" dirty="0">
                <a:solidFill>
                  <a:srgbClr val="1F56FF"/>
                </a:solidFill>
              </a:rPr>
              <a:t>Schiassi, E., De Florio, M., </a:t>
            </a:r>
            <a:r>
              <a:rPr lang="en-US" sz="5000" dirty="0" err="1">
                <a:solidFill>
                  <a:srgbClr val="1F56FF"/>
                </a:solidFill>
              </a:rPr>
              <a:t>D’ambrosio</a:t>
            </a:r>
            <a:r>
              <a:rPr lang="en-US" sz="5000" dirty="0">
                <a:solidFill>
                  <a:srgbClr val="1F56FF"/>
                </a:solidFill>
              </a:rPr>
              <a:t>, A., </a:t>
            </a:r>
            <a:r>
              <a:rPr lang="en-US" sz="5000" dirty="0" err="1">
                <a:solidFill>
                  <a:srgbClr val="1F56FF"/>
                </a:solidFill>
              </a:rPr>
              <a:t>Mortari</a:t>
            </a:r>
            <a:r>
              <a:rPr lang="en-US" sz="5000" dirty="0">
                <a:solidFill>
                  <a:srgbClr val="1F56FF"/>
                </a:solidFill>
              </a:rPr>
              <a:t>, D. and </a:t>
            </a:r>
            <a:r>
              <a:rPr lang="en-US" sz="5000" dirty="0" err="1">
                <a:solidFill>
                  <a:srgbClr val="1F56FF"/>
                </a:solidFill>
              </a:rPr>
              <a:t>Furfaro</a:t>
            </a:r>
            <a:r>
              <a:rPr lang="en-US" sz="5000" dirty="0">
                <a:solidFill>
                  <a:srgbClr val="1F56FF"/>
                </a:solidFill>
              </a:rPr>
              <a:t>, R., 2021. Physics-informed neural networks and functional interpolation for data-driven parameters discovery of epidemiological compartmental models. </a:t>
            </a:r>
            <a:r>
              <a:rPr lang="en-US" sz="5000" i="1" dirty="0">
                <a:solidFill>
                  <a:srgbClr val="1F56FF"/>
                </a:solidFill>
              </a:rPr>
              <a:t>Mathematics</a:t>
            </a:r>
            <a:r>
              <a:rPr lang="en-US" sz="5000" dirty="0">
                <a:solidFill>
                  <a:srgbClr val="1F56FF"/>
                </a:solidFill>
              </a:rPr>
              <a:t>, </a:t>
            </a:r>
            <a:r>
              <a:rPr lang="en-US" sz="5000" i="1" dirty="0">
                <a:solidFill>
                  <a:srgbClr val="1F56FF"/>
                </a:solidFill>
              </a:rPr>
              <a:t>9</a:t>
            </a:r>
            <a:r>
              <a:rPr lang="en-US" sz="5000" dirty="0">
                <a:solidFill>
                  <a:srgbClr val="1F56FF"/>
                </a:solidFill>
              </a:rPr>
              <a:t>(17), p.2069.</a:t>
            </a:r>
          </a:p>
          <a:p>
            <a:pPr>
              <a:buFont typeface="+mj-lt"/>
              <a:buAutoNum type="arabicPeriod"/>
            </a:pPr>
            <a:r>
              <a:rPr lang="en-US" sz="5000" dirty="0">
                <a:solidFill>
                  <a:srgbClr val="1F56FF"/>
                </a:solidFill>
              </a:rPr>
              <a:t>Schiassi, E., </a:t>
            </a:r>
            <a:r>
              <a:rPr lang="en-US" sz="5000" dirty="0" err="1">
                <a:solidFill>
                  <a:srgbClr val="1F56FF"/>
                </a:solidFill>
              </a:rPr>
              <a:t>Furfaro</a:t>
            </a:r>
            <a:r>
              <a:rPr lang="en-US" sz="5000" dirty="0">
                <a:solidFill>
                  <a:srgbClr val="1F56FF"/>
                </a:solidFill>
              </a:rPr>
              <a:t>, R., </a:t>
            </a:r>
            <a:r>
              <a:rPr lang="en-US" sz="5000" dirty="0" err="1">
                <a:solidFill>
                  <a:srgbClr val="1F56FF"/>
                </a:solidFill>
              </a:rPr>
              <a:t>Leake</a:t>
            </a:r>
            <a:r>
              <a:rPr lang="en-US" sz="5000" dirty="0">
                <a:solidFill>
                  <a:srgbClr val="1F56FF"/>
                </a:solidFill>
              </a:rPr>
              <a:t>, C., De Florio, M., Johnston, H. and </a:t>
            </a:r>
            <a:r>
              <a:rPr lang="en-US" sz="5000" dirty="0" err="1">
                <a:solidFill>
                  <a:srgbClr val="1F56FF"/>
                </a:solidFill>
              </a:rPr>
              <a:t>Mortari</a:t>
            </a:r>
            <a:r>
              <a:rPr lang="en-US" sz="5000" dirty="0">
                <a:solidFill>
                  <a:srgbClr val="1F56FF"/>
                </a:solidFill>
              </a:rPr>
              <a:t>, D., 2021. Extreme theory of functional connections: A fast physics-informed neural network method for solving ordinary and partial differential equations. </a:t>
            </a:r>
            <a:r>
              <a:rPr lang="en-US" sz="5000" i="1" dirty="0" err="1">
                <a:solidFill>
                  <a:srgbClr val="1F56FF"/>
                </a:solidFill>
              </a:rPr>
              <a:t>Neurocomputing</a:t>
            </a:r>
            <a:r>
              <a:rPr lang="en-US" sz="5000" dirty="0">
                <a:solidFill>
                  <a:srgbClr val="1F56FF"/>
                </a:solidFill>
              </a:rPr>
              <a:t>, </a:t>
            </a:r>
            <a:r>
              <a:rPr lang="en-US" sz="5000" i="1" dirty="0">
                <a:solidFill>
                  <a:srgbClr val="1F56FF"/>
                </a:solidFill>
              </a:rPr>
              <a:t>457</a:t>
            </a:r>
            <a:r>
              <a:rPr lang="en-US" sz="5000" dirty="0">
                <a:solidFill>
                  <a:srgbClr val="1F56FF"/>
                </a:solidFill>
              </a:rPr>
              <a:t>, pp.334-356.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De Florio, M., Schiassi, E., </a:t>
            </a:r>
            <a:r>
              <a:rPr lang="en-US" sz="5000" dirty="0" err="1"/>
              <a:t>Ganapol</a:t>
            </a:r>
            <a:r>
              <a:rPr lang="en-US" sz="5000" dirty="0"/>
              <a:t>, B.D. and </a:t>
            </a:r>
            <a:r>
              <a:rPr lang="en-US" sz="5000" dirty="0" err="1"/>
              <a:t>Furfaro</a:t>
            </a:r>
            <a:r>
              <a:rPr lang="en-US" sz="5000" dirty="0"/>
              <a:t>, R., 2021. Physics-informed neural networks for rarefied-gas dynamics: Thermal creep flow in the </a:t>
            </a:r>
            <a:r>
              <a:rPr lang="en-US" sz="5000" dirty="0" err="1"/>
              <a:t>Bhatnagar</a:t>
            </a:r>
            <a:r>
              <a:rPr lang="en-US" sz="5000" dirty="0"/>
              <a:t>–Gross–</a:t>
            </a:r>
            <a:r>
              <a:rPr lang="en-US" sz="5000" dirty="0" err="1"/>
              <a:t>Krook</a:t>
            </a:r>
            <a:r>
              <a:rPr lang="en-US" sz="5000" dirty="0"/>
              <a:t> approximation. </a:t>
            </a:r>
            <a:r>
              <a:rPr lang="en-US" sz="5000" i="1" dirty="0"/>
              <a:t>Physics of Fluids</a:t>
            </a:r>
            <a:r>
              <a:rPr lang="en-US" sz="5000" dirty="0"/>
              <a:t>, </a:t>
            </a:r>
            <a:r>
              <a:rPr lang="en-US" sz="5000" i="1" dirty="0"/>
              <a:t>33</a:t>
            </a:r>
            <a:r>
              <a:rPr lang="en-US" sz="5000" dirty="0"/>
              <a:t>(4), p.047110.</a:t>
            </a:r>
          </a:p>
          <a:p>
            <a:pPr>
              <a:buFont typeface="+mj-lt"/>
              <a:buAutoNum type="arabicPeriod"/>
            </a:pPr>
            <a:r>
              <a:rPr lang="en-US" sz="5000" dirty="0" err="1"/>
              <a:t>D’ambrosio</a:t>
            </a:r>
            <a:r>
              <a:rPr lang="en-US" sz="5000" dirty="0"/>
              <a:t>, A., Schiassi, E., </a:t>
            </a:r>
            <a:r>
              <a:rPr lang="en-US" sz="5000" dirty="0" err="1"/>
              <a:t>Curti</a:t>
            </a:r>
            <a:r>
              <a:rPr lang="en-US" sz="5000" dirty="0"/>
              <a:t>, F. and </a:t>
            </a:r>
            <a:r>
              <a:rPr lang="en-US" sz="5000" dirty="0" err="1"/>
              <a:t>Furfaro</a:t>
            </a:r>
            <a:r>
              <a:rPr lang="en-US" sz="5000" dirty="0"/>
              <a:t>, R., 2021. </a:t>
            </a:r>
            <a:r>
              <a:rPr lang="en-US" sz="5000" dirty="0" err="1"/>
              <a:t>Pontryagin</a:t>
            </a:r>
            <a:r>
              <a:rPr lang="en-US" sz="5000" dirty="0"/>
              <a:t> neural networks with functional interpolation for optimal intercept problems. </a:t>
            </a:r>
            <a:r>
              <a:rPr lang="en-US" sz="5000" i="1" dirty="0"/>
              <a:t>Mathematics</a:t>
            </a:r>
            <a:r>
              <a:rPr lang="en-US" sz="5000" dirty="0"/>
              <a:t>, </a:t>
            </a:r>
            <a:r>
              <a:rPr lang="en-US" sz="5000" i="1" dirty="0"/>
              <a:t>9</a:t>
            </a:r>
            <a:r>
              <a:rPr lang="en-US" sz="5000" dirty="0"/>
              <a:t>(9), p.996.</a:t>
            </a:r>
          </a:p>
          <a:p>
            <a:pPr>
              <a:buFont typeface="+mj-lt"/>
              <a:buAutoNum type="arabicPeriod"/>
            </a:pPr>
            <a:r>
              <a:rPr lang="en-US" sz="5000" dirty="0" err="1"/>
              <a:t>Drozd</a:t>
            </a:r>
            <a:r>
              <a:rPr lang="en-US" sz="5000" dirty="0"/>
              <a:t>, K., </a:t>
            </a:r>
            <a:r>
              <a:rPr lang="en-US" sz="5000" dirty="0" err="1"/>
              <a:t>Furfaro</a:t>
            </a:r>
            <a:r>
              <a:rPr lang="en-US" sz="5000" dirty="0"/>
              <a:t>, R., Schiassi, E., Johnston, H. and </a:t>
            </a:r>
            <a:r>
              <a:rPr lang="en-US" sz="5000" dirty="0" err="1"/>
              <a:t>Mortari</a:t>
            </a:r>
            <a:r>
              <a:rPr lang="en-US" sz="5000" dirty="0"/>
              <a:t>, D., 2021. Energy-optimal trajectory problems in relative motion solved via Theory of Functional Connections. </a:t>
            </a:r>
            <a:r>
              <a:rPr lang="en-US" sz="5000" i="1" dirty="0" err="1"/>
              <a:t>Acta</a:t>
            </a:r>
            <a:r>
              <a:rPr lang="en-US" sz="5000" i="1" dirty="0"/>
              <a:t> </a:t>
            </a:r>
            <a:r>
              <a:rPr lang="en-US" sz="5000" i="1" dirty="0" err="1"/>
              <a:t>Astronautica</a:t>
            </a:r>
            <a:r>
              <a:rPr lang="en-US" sz="5000" dirty="0"/>
              <a:t>, </a:t>
            </a:r>
            <a:r>
              <a:rPr lang="en-US" sz="5000" i="1" dirty="0"/>
              <a:t>182</a:t>
            </a:r>
            <a:r>
              <a:rPr lang="en-US" sz="5000" dirty="0"/>
              <a:t>, pp.361-382.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De Florio, M., Schiassi, E., </a:t>
            </a:r>
            <a:r>
              <a:rPr lang="en-US" sz="5000" dirty="0" err="1"/>
              <a:t>Furfaro</a:t>
            </a:r>
            <a:r>
              <a:rPr lang="en-US" sz="5000" dirty="0"/>
              <a:t>, R., </a:t>
            </a:r>
            <a:r>
              <a:rPr lang="en-US" sz="5000" dirty="0" err="1"/>
              <a:t>Ganapol</a:t>
            </a:r>
            <a:r>
              <a:rPr lang="en-US" sz="5000" dirty="0"/>
              <a:t>, B.D. and </a:t>
            </a:r>
            <a:r>
              <a:rPr lang="en-US" sz="5000" dirty="0" err="1"/>
              <a:t>Mostacci</a:t>
            </a:r>
            <a:r>
              <a:rPr lang="en-US" sz="5000" dirty="0"/>
              <a:t>, D., 2021. Solutions of Chandrasekhar’s basic problem in radiative transfer via theory of functional connections. </a:t>
            </a:r>
            <a:r>
              <a:rPr lang="en-US" sz="5000" i="1" dirty="0"/>
              <a:t>Journal of Quantitative Spectroscopy and Radiative Transfer</a:t>
            </a:r>
            <a:r>
              <a:rPr lang="en-US" sz="5000" dirty="0"/>
              <a:t>, </a:t>
            </a:r>
            <a:r>
              <a:rPr lang="en-US" sz="5000" i="1" dirty="0"/>
              <a:t>259</a:t>
            </a:r>
            <a:r>
              <a:rPr lang="en-US" sz="5000" dirty="0"/>
              <a:t>, p.107384.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Johnston, H., Schiassi, E., </a:t>
            </a:r>
            <a:r>
              <a:rPr lang="en-US" sz="5000" dirty="0" err="1"/>
              <a:t>Furfaro</a:t>
            </a:r>
            <a:r>
              <a:rPr lang="en-US" sz="5000" dirty="0"/>
              <a:t>, R. and </a:t>
            </a:r>
            <a:r>
              <a:rPr lang="en-US" sz="5000" dirty="0" err="1"/>
              <a:t>Mortari</a:t>
            </a:r>
            <a:r>
              <a:rPr lang="en-US" sz="5000" dirty="0"/>
              <a:t>, D., 2020. Fuel-efficient powered descent guidance on large planetary bodies via theory of functional connections. </a:t>
            </a:r>
            <a:r>
              <a:rPr lang="en-US" sz="5000" i="1" dirty="0"/>
              <a:t>The journal of the </a:t>
            </a:r>
            <a:r>
              <a:rPr lang="en-US" sz="5000" i="1" dirty="0" err="1"/>
              <a:t>astronautical</a:t>
            </a:r>
            <a:r>
              <a:rPr lang="en-US" sz="5000" i="1" dirty="0"/>
              <a:t> sciences</a:t>
            </a:r>
            <a:r>
              <a:rPr lang="en-US" sz="5000" dirty="0"/>
              <a:t>, </a:t>
            </a:r>
            <a:r>
              <a:rPr lang="en-US" sz="5000" i="1" dirty="0"/>
              <a:t>67</a:t>
            </a:r>
            <a:r>
              <a:rPr lang="en-US" sz="5000" dirty="0"/>
              <a:t>(4), pp.1521-1552.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Watson, C.S., </a:t>
            </a:r>
            <a:r>
              <a:rPr lang="en-US" sz="5000" dirty="0" err="1"/>
              <a:t>Kargel</a:t>
            </a:r>
            <a:r>
              <a:rPr lang="en-US" sz="5000" dirty="0"/>
              <a:t>, J.S., </a:t>
            </a:r>
            <a:r>
              <a:rPr lang="en-US" sz="5000" dirty="0" err="1"/>
              <a:t>Shugar</a:t>
            </a:r>
            <a:r>
              <a:rPr lang="en-US" sz="5000" dirty="0"/>
              <a:t>, D.H., </a:t>
            </a:r>
            <a:r>
              <a:rPr lang="en-US" sz="5000" dirty="0" err="1"/>
              <a:t>Haritashya</a:t>
            </a:r>
            <a:r>
              <a:rPr lang="en-US" sz="5000" dirty="0"/>
              <a:t>, U.K., Schiassi, E. and </a:t>
            </a:r>
            <a:r>
              <a:rPr lang="en-US" sz="5000" dirty="0" err="1"/>
              <a:t>Furfaro</a:t>
            </a:r>
            <a:r>
              <a:rPr lang="en-US" sz="5000" dirty="0"/>
              <a:t>, R., 2020. Mass loss from calving in Himalayan proglacial lakes. </a:t>
            </a:r>
            <a:r>
              <a:rPr lang="en-US" sz="5000" i="1" dirty="0"/>
              <a:t>Frontiers in Earth Science</a:t>
            </a:r>
            <a:r>
              <a:rPr lang="en-US" sz="5000" dirty="0"/>
              <a:t>, </a:t>
            </a:r>
            <a:r>
              <a:rPr lang="en-US" sz="5000" i="1" dirty="0"/>
              <a:t>7</a:t>
            </a:r>
            <a:r>
              <a:rPr lang="en-US" sz="5000" dirty="0"/>
              <a:t>, p.342.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Bishop, M.P., Young, B.W., Colby, J.D., </a:t>
            </a:r>
            <a:r>
              <a:rPr lang="en-US" sz="5000" dirty="0" err="1"/>
              <a:t>Furfaro</a:t>
            </a:r>
            <a:r>
              <a:rPr lang="en-US" sz="5000" dirty="0"/>
              <a:t>, R., Schiassi, E. and Chi, Z., 2019. Theoretical evaluation of anisotropic reflectance correction approaches for addressing multi-scale topographic effects on the radiation-transfer cascade in mountain environments. </a:t>
            </a:r>
            <a:r>
              <a:rPr lang="en-US" sz="5000" i="1" dirty="0"/>
              <a:t>Remote Sensing</a:t>
            </a:r>
            <a:r>
              <a:rPr lang="en-US" sz="5000" dirty="0"/>
              <a:t>, </a:t>
            </a:r>
            <a:r>
              <a:rPr lang="en-US" sz="5000" i="1" dirty="0"/>
              <a:t>11</a:t>
            </a:r>
            <a:r>
              <a:rPr lang="en-US" sz="5000" dirty="0"/>
              <a:t>(23), p.2728.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Schiassi, E., </a:t>
            </a:r>
            <a:r>
              <a:rPr lang="en-US" sz="5000" dirty="0" err="1"/>
              <a:t>Furfaro</a:t>
            </a:r>
            <a:r>
              <a:rPr lang="en-US" sz="5000" dirty="0"/>
              <a:t>, R., </a:t>
            </a:r>
            <a:r>
              <a:rPr lang="en-US" sz="5000" dirty="0" err="1"/>
              <a:t>Kargel</a:t>
            </a:r>
            <a:r>
              <a:rPr lang="en-US" sz="5000" dirty="0"/>
              <a:t>, J.S., Watson, C.S., </a:t>
            </a:r>
            <a:r>
              <a:rPr lang="en-US" sz="5000" dirty="0" err="1"/>
              <a:t>Shugar</a:t>
            </a:r>
            <a:r>
              <a:rPr lang="en-US" sz="5000" dirty="0"/>
              <a:t>, D.H. and </a:t>
            </a:r>
            <a:r>
              <a:rPr lang="en-US" sz="5000" dirty="0" err="1"/>
              <a:t>Haritashya</a:t>
            </a:r>
            <a:r>
              <a:rPr lang="en-US" sz="5000" dirty="0"/>
              <a:t>, U.K., 2019. GLAM Bio-</a:t>
            </a:r>
            <a:r>
              <a:rPr lang="en-US" sz="5000" dirty="0" err="1"/>
              <a:t>Lith</a:t>
            </a:r>
            <a:r>
              <a:rPr lang="en-US" sz="5000" dirty="0"/>
              <a:t> RT: A Tool for Remote Sensing Reflectance Simulation and Water Components Concentration Retrieval in Glacial Lakes. </a:t>
            </a:r>
            <a:r>
              <a:rPr lang="en-US" sz="5000" i="1" dirty="0"/>
              <a:t>Frontiers in Earth Science</a:t>
            </a:r>
            <a:r>
              <a:rPr lang="en-US" sz="5000" dirty="0"/>
              <a:t>, </a:t>
            </a:r>
            <a:r>
              <a:rPr lang="en-US" sz="5000" i="1" dirty="0"/>
              <a:t>7</a:t>
            </a:r>
            <a:r>
              <a:rPr lang="en-US" sz="5000" dirty="0"/>
              <a:t>, p.267.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Schiassi, E., </a:t>
            </a:r>
            <a:r>
              <a:rPr lang="en-US" sz="5000" dirty="0" err="1"/>
              <a:t>Furfaro</a:t>
            </a:r>
            <a:r>
              <a:rPr lang="en-US" sz="5000" dirty="0"/>
              <a:t>, R. and </a:t>
            </a:r>
            <a:r>
              <a:rPr lang="en-US" sz="5000" dirty="0" err="1"/>
              <a:t>Mostacci</a:t>
            </a:r>
            <a:r>
              <a:rPr lang="en-US" sz="5000" dirty="0"/>
              <a:t>, D., 2016. Bayesian inversion of coupled radiative and heat transfer models for asteroid </a:t>
            </a:r>
            <a:r>
              <a:rPr lang="en-US" sz="5000" dirty="0" err="1"/>
              <a:t>regoliths</a:t>
            </a:r>
            <a:r>
              <a:rPr lang="en-US" sz="5000" dirty="0"/>
              <a:t> and lakes. </a:t>
            </a:r>
            <a:r>
              <a:rPr lang="en-US" sz="5000" i="1" dirty="0"/>
              <a:t>Radiation Effects and Defects in Solids</a:t>
            </a:r>
            <a:r>
              <a:rPr lang="en-US" sz="5000" dirty="0"/>
              <a:t>, </a:t>
            </a:r>
            <a:r>
              <a:rPr lang="en-US" sz="5000" i="1" dirty="0"/>
              <a:t>171</a:t>
            </a:r>
            <a:r>
              <a:rPr lang="en-US" sz="5000" dirty="0"/>
              <a:t>(9-10), pp.736-745.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 publications</a:t>
            </a:r>
          </a:p>
        </p:txBody>
      </p:sp>
    </p:spTree>
    <p:extLst>
      <p:ext uri="{BB962C8B-B14F-4D97-AF65-F5344CB8AC3E}">
        <p14:creationId xmlns:p14="http://schemas.microsoft.com/office/powerpoint/2010/main" val="933847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325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5000" dirty="0"/>
              <a:t>Schiassi, E., </a:t>
            </a:r>
            <a:r>
              <a:rPr lang="en-US" sz="5000" dirty="0" err="1"/>
              <a:t>D’Ambrosio</a:t>
            </a:r>
            <a:r>
              <a:rPr lang="en-US" sz="5000" dirty="0"/>
              <a:t>, A., and </a:t>
            </a:r>
            <a:r>
              <a:rPr lang="en-US" sz="5000" dirty="0" err="1"/>
              <a:t>Furfaro</a:t>
            </a:r>
            <a:r>
              <a:rPr lang="en-US" sz="5000" dirty="0"/>
              <a:t>, R., 2022. An Overview of X-TFC Applications for Aerospace Optimal Control Problems. In 2nd International Conference on Applied Intelligence and Informatics 2022 (AII2022), Reggio Calabria (Italy), 2022</a:t>
            </a:r>
          </a:p>
          <a:p>
            <a:pPr>
              <a:buFont typeface="+mj-lt"/>
              <a:buAutoNum type="arabicPeriod"/>
            </a:pPr>
            <a:r>
              <a:rPr lang="en-US" sz="5000" dirty="0" err="1"/>
              <a:t>Furfaro</a:t>
            </a:r>
            <a:r>
              <a:rPr lang="en-US" sz="5000" dirty="0"/>
              <a:t>, R., </a:t>
            </a:r>
            <a:r>
              <a:rPr lang="en-US" sz="5000" dirty="0" err="1"/>
              <a:t>D'Ambrosio</a:t>
            </a:r>
            <a:r>
              <a:rPr lang="en-US" sz="5000" dirty="0"/>
              <a:t>, A., Schiassi, E. and </a:t>
            </a:r>
            <a:r>
              <a:rPr lang="en-US" sz="5000" dirty="0" err="1"/>
              <a:t>Scorsoglio</a:t>
            </a:r>
            <a:r>
              <a:rPr lang="en-US" sz="5000" dirty="0"/>
              <a:t>, A., 2022. Physics-Informed Neural Networks for Closed-Loop Guidance and Control in Aerospace Systems. In </a:t>
            </a:r>
            <a:r>
              <a:rPr lang="en-US" sz="5000" i="1" dirty="0"/>
              <a:t>AIAA SCITECH 2022 Forum</a:t>
            </a:r>
            <a:r>
              <a:rPr lang="en-US" sz="5000" dirty="0"/>
              <a:t> (p. 0361).</a:t>
            </a:r>
          </a:p>
          <a:p>
            <a:pPr>
              <a:buFont typeface="+mj-lt"/>
              <a:buAutoNum type="arabicPeriod"/>
            </a:pPr>
            <a:r>
              <a:rPr lang="en-US" sz="5000" dirty="0" err="1"/>
              <a:t>D’Ambrosio</a:t>
            </a:r>
            <a:r>
              <a:rPr lang="en-US" sz="5000" dirty="0"/>
              <a:t>, A., Schiassi, E., </a:t>
            </a:r>
            <a:r>
              <a:rPr lang="en-US" sz="5000" dirty="0" err="1"/>
              <a:t>Curti</a:t>
            </a:r>
            <a:r>
              <a:rPr lang="en-US" sz="5000" dirty="0"/>
              <a:t>, F. and </a:t>
            </a:r>
            <a:r>
              <a:rPr lang="en-US" sz="5000" dirty="0" err="1"/>
              <a:t>Furfaro</a:t>
            </a:r>
            <a:r>
              <a:rPr lang="en-US" sz="5000" dirty="0"/>
              <a:t>, R., 2021. Physics-Informed Neural Networks Applied to a Series of Constrained Space Guidance Problems. In </a:t>
            </a:r>
            <a:r>
              <a:rPr lang="en-US" sz="5000" i="1" dirty="0"/>
              <a:t>31st AAS/AIAA Space Flight Mechanics Meeting</a:t>
            </a:r>
            <a:r>
              <a:rPr lang="en-US" sz="50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5000" dirty="0" err="1"/>
              <a:t>D’Ambrosio</a:t>
            </a:r>
            <a:r>
              <a:rPr lang="en-US" sz="5000" dirty="0"/>
              <a:t>, A., Schiassi, E., </a:t>
            </a:r>
            <a:r>
              <a:rPr lang="en-US" sz="5000" dirty="0" err="1"/>
              <a:t>Curti</a:t>
            </a:r>
            <a:r>
              <a:rPr lang="en-US" sz="5000" dirty="0"/>
              <a:t>, F. and </a:t>
            </a:r>
            <a:r>
              <a:rPr lang="en-US" sz="5000" dirty="0" err="1"/>
              <a:t>Furfaro</a:t>
            </a:r>
            <a:r>
              <a:rPr lang="en-US" sz="5000" dirty="0"/>
              <a:t>, R., PHYSICS-INFORMED NEURAL NETWORKS FOR OPTIMAL PROXIMITY MANEUVERS WITH COLLISION AVOIDANCE AROUND ASTEROIDS.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Schiassi, E., </a:t>
            </a:r>
            <a:r>
              <a:rPr lang="en-US" sz="5000" dirty="0" err="1"/>
              <a:t>D’Ambrosio</a:t>
            </a:r>
            <a:r>
              <a:rPr lang="en-US" sz="5000" dirty="0"/>
              <a:t>, A., </a:t>
            </a:r>
            <a:r>
              <a:rPr lang="en-US" sz="5000" dirty="0" err="1"/>
              <a:t>Scorsoglio</a:t>
            </a:r>
            <a:r>
              <a:rPr lang="en-US" sz="5000" dirty="0"/>
              <a:t>, A., </a:t>
            </a:r>
            <a:r>
              <a:rPr lang="en-US" sz="5000" dirty="0" err="1"/>
              <a:t>Furfaro</a:t>
            </a:r>
            <a:r>
              <a:rPr lang="en-US" sz="5000" dirty="0"/>
              <a:t>, R. and </a:t>
            </a:r>
            <a:r>
              <a:rPr lang="en-US" sz="5000" dirty="0" err="1"/>
              <a:t>Curti</a:t>
            </a:r>
            <a:r>
              <a:rPr lang="en-US" sz="5000" dirty="0"/>
              <a:t>, F., 2021. Class of optimal space guidance problems solved via indirect methods and physics-informed neural networks.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Schiassi, E., </a:t>
            </a:r>
            <a:r>
              <a:rPr lang="en-US" sz="5000" dirty="0" err="1"/>
              <a:t>D’Ambrosio</a:t>
            </a:r>
            <a:r>
              <a:rPr lang="en-US" sz="5000" dirty="0"/>
              <a:t>, A., </a:t>
            </a:r>
            <a:r>
              <a:rPr lang="en-US" sz="5000" dirty="0" err="1"/>
              <a:t>Furfaro</a:t>
            </a:r>
            <a:r>
              <a:rPr lang="en-US" sz="5000" dirty="0"/>
              <a:t>, R. and </a:t>
            </a:r>
            <a:r>
              <a:rPr lang="en-US" sz="5000" dirty="0" err="1"/>
              <a:t>Curti</a:t>
            </a:r>
            <a:r>
              <a:rPr lang="en-US" sz="5000" dirty="0"/>
              <a:t>, F., PHYSICS-INFORMED NEURAL NETWORKS FOR OPTIMAL INTERCEPT PROBLEM.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Schiassi, E., </a:t>
            </a:r>
            <a:r>
              <a:rPr lang="en-US" sz="5000" dirty="0" err="1"/>
              <a:t>D'Ambrosio</a:t>
            </a:r>
            <a:r>
              <a:rPr lang="en-US" sz="5000" dirty="0"/>
              <a:t>, A., De Florio, M., </a:t>
            </a:r>
            <a:r>
              <a:rPr lang="en-US" sz="5000" dirty="0" err="1"/>
              <a:t>Furfaro</a:t>
            </a:r>
            <a:r>
              <a:rPr lang="en-US" sz="5000" dirty="0"/>
              <a:t>, R. and </a:t>
            </a:r>
            <a:r>
              <a:rPr lang="en-US" sz="5000" dirty="0" err="1"/>
              <a:t>Curti</a:t>
            </a:r>
            <a:r>
              <a:rPr lang="en-US" sz="5000" dirty="0"/>
              <a:t>, F., 2020. Physics-informed extreme theory of functional connections applied to data-driven parameters discovery of epidemiological compartmental models. </a:t>
            </a:r>
            <a:r>
              <a:rPr lang="en-US" sz="5000" i="1" dirty="0" err="1"/>
              <a:t>arXiv</a:t>
            </a:r>
            <a:r>
              <a:rPr lang="en-US" sz="5000" i="1" dirty="0"/>
              <a:t> preprint arXiv:2008.05554</a:t>
            </a:r>
            <a:r>
              <a:rPr lang="en-US" sz="50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Schiassi, E., </a:t>
            </a:r>
            <a:r>
              <a:rPr lang="en-US" sz="5000" dirty="0" err="1"/>
              <a:t>D’ambrosio</a:t>
            </a:r>
            <a:r>
              <a:rPr lang="en-US" sz="5000" dirty="0"/>
              <a:t>, A., Johnston, H., De Florio, M., </a:t>
            </a:r>
            <a:r>
              <a:rPr lang="en-US" sz="5000" dirty="0" err="1"/>
              <a:t>Drozd</a:t>
            </a:r>
            <a:r>
              <a:rPr lang="en-US" sz="5000" dirty="0"/>
              <a:t>, K., </a:t>
            </a:r>
            <a:r>
              <a:rPr lang="en-US" sz="5000" dirty="0" err="1"/>
              <a:t>Furfaro</a:t>
            </a:r>
            <a:r>
              <a:rPr lang="en-US" sz="5000" dirty="0"/>
              <a:t>, R., </a:t>
            </a:r>
            <a:r>
              <a:rPr lang="en-US" sz="5000" dirty="0" err="1"/>
              <a:t>Curti</a:t>
            </a:r>
            <a:r>
              <a:rPr lang="en-US" sz="5000" dirty="0"/>
              <a:t>, F. and </a:t>
            </a:r>
            <a:r>
              <a:rPr lang="en-US" sz="5000" dirty="0" err="1"/>
              <a:t>Mortari</a:t>
            </a:r>
            <a:r>
              <a:rPr lang="en-US" sz="5000" dirty="0"/>
              <a:t>, D., 2020, August. Physics-informed extreme theory of functional connections applied to optimal orbit transfer. In </a:t>
            </a:r>
            <a:r>
              <a:rPr lang="en-US" sz="5000" i="1" dirty="0"/>
              <a:t>Proceedings of the AAS/AIAA Astrodynamics Specialist Conference, Lake Tahoe, CA, USA</a:t>
            </a:r>
            <a:r>
              <a:rPr lang="en-US" sz="5000" dirty="0"/>
              <a:t> (pp. 9-13).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Schiassi, E., </a:t>
            </a:r>
            <a:r>
              <a:rPr lang="en-US" sz="5000" dirty="0" err="1"/>
              <a:t>D’Ambrosio</a:t>
            </a:r>
            <a:r>
              <a:rPr lang="en-US" sz="5000" dirty="0"/>
              <a:t>, A., Johnston, H., </a:t>
            </a:r>
            <a:r>
              <a:rPr lang="en-US" sz="5000" dirty="0" err="1"/>
              <a:t>Furfaro</a:t>
            </a:r>
            <a:r>
              <a:rPr lang="en-US" sz="5000" dirty="0"/>
              <a:t>, R., </a:t>
            </a:r>
            <a:r>
              <a:rPr lang="en-US" sz="5000" dirty="0" err="1"/>
              <a:t>Curti</a:t>
            </a:r>
            <a:r>
              <a:rPr lang="en-US" sz="5000" dirty="0"/>
              <a:t>, F. and </a:t>
            </a:r>
            <a:r>
              <a:rPr lang="en-US" sz="5000" dirty="0" err="1"/>
              <a:t>Mortari</a:t>
            </a:r>
            <a:r>
              <a:rPr lang="en-US" sz="5000" dirty="0"/>
              <a:t>, D., 2020, August. Complete energy optimal landing on small and large planetary bodies via theory of functional connections. In </a:t>
            </a:r>
            <a:r>
              <a:rPr lang="en-US" sz="5000" i="1" dirty="0"/>
              <a:t>Proceedings of the Astrodynamics Specialist Conference, AAS, South Lake Tahoe, CA, USA</a:t>
            </a:r>
            <a:r>
              <a:rPr lang="en-US" sz="5000" dirty="0"/>
              <a:t> (pp. 9-12).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Schiassi, E., </a:t>
            </a:r>
            <a:r>
              <a:rPr lang="en-US" sz="5000" dirty="0" err="1"/>
              <a:t>Leake</a:t>
            </a:r>
            <a:r>
              <a:rPr lang="en-US" sz="5000" dirty="0"/>
              <a:t>, C., De Florio, M., Johnston, H., </a:t>
            </a:r>
            <a:r>
              <a:rPr lang="en-US" sz="5000" dirty="0" err="1"/>
              <a:t>Furfaro</a:t>
            </a:r>
            <a:r>
              <a:rPr lang="en-US" sz="5000" dirty="0"/>
              <a:t>, R. and </a:t>
            </a:r>
            <a:r>
              <a:rPr lang="en-US" sz="5000" dirty="0" err="1"/>
              <a:t>Mortari</a:t>
            </a:r>
            <a:r>
              <a:rPr lang="en-US" sz="5000" dirty="0"/>
              <a:t>, D., 2020. Extreme theory of functional connections: A physics-informed neural network method for solving parametric differential equations. </a:t>
            </a:r>
            <a:r>
              <a:rPr lang="en-US" sz="5000" i="1" dirty="0" err="1"/>
              <a:t>arXiv</a:t>
            </a:r>
            <a:r>
              <a:rPr lang="en-US" sz="5000" i="1" dirty="0"/>
              <a:t> preprint arXiv:2005.10632</a:t>
            </a:r>
            <a:r>
              <a:rPr lang="en-US" sz="50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Schiassi, E., </a:t>
            </a:r>
            <a:r>
              <a:rPr lang="en-US" sz="5000" dirty="0" err="1"/>
              <a:t>Furfaro</a:t>
            </a:r>
            <a:r>
              <a:rPr lang="en-US" sz="5000" dirty="0"/>
              <a:t>, R., Johnston, H. and </a:t>
            </a:r>
            <a:r>
              <a:rPr lang="en-US" sz="5000" dirty="0" err="1"/>
              <a:t>Mortari</a:t>
            </a:r>
            <a:r>
              <a:rPr lang="en-US" sz="5000" dirty="0"/>
              <a:t>, D., 2020. Fuel-efficient powered descent guidance on planetary bodies via theory of functional connections 1: Solution of the equations of motion. In </a:t>
            </a:r>
            <a:r>
              <a:rPr lang="en-US" sz="5000" i="1" dirty="0"/>
              <a:t>AAS/AIAA Astrodynamics Specialist Conference, 2019</a:t>
            </a:r>
            <a:r>
              <a:rPr lang="en-US" sz="5000" dirty="0"/>
              <a:t> (pp. 275-290). </a:t>
            </a:r>
            <a:r>
              <a:rPr lang="en-US" sz="5000" dirty="0" err="1"/>
              <a:t>Univelt</a:t>
            </a:r>
            <a:r>
              <a:rPr lang="en-US" sz="5000" dirty="0"/>
              <a:t> Inc..</a:t>
            </a:r>
          </a:p>
          <a:p>
            <a:pPr>
              <a:buFont typeface="+mj-lt"/>
              <a:buAutoNum type="arabicPeriod"/>
            </a:pPr>
            <a:r>
              <a:rPr lang="en-US" sz="5000" dirty="0"/>
              <a:t>Schiassi, E., X-TFC: A Physics-Informed Neural Network Framework For Solving Forward and Inverse Problems Involving Parametric Differential Equations, 1</a:t>
            </a:r>
            <a:r>
              <a:rPr lang="en-US" sz="5000" baseline="30000" dirty="0"/>
              <a:t>st</a:t>
            </a:r>
            <a:r>
              <a:rPr lang="en-US" sz="5000" dirty="0"/>
              <a:t> World Online Conference on Theory of Functional Connections May 22</a:t>
            </a:r>
            <a:r>
              <a:rPr lang="en-US" sz="5000" baseline="30000" dirty="0"/>
              <a:t>nd</a:t>
            </a:r>
            <a:r>
              <a:rPr lang="en-US" sz="5000" dirty="0"/>
              <a:t> 2020 (presentation)</a:t>
            </a:r>
          </a:p>
          <a:p>
            <a:pPr>
              <a:buFont typeface="+mj-lt"/>
              <a:buAutoNum type="arabicPeriod"/>
            </a:pPr>
            <a:r>
              <a:rPr lang="en-US" sz="5000" kern="1200" dirty="0"/>
              <a:t>Schiassi, E., Physics-Informed Extreme Theory of Functional Connections for Parametric ODEs and PDEs, Los Alamos-Arizona days, May 18</a:t>
            </a:r>
            <a:r>
              <a:rPr lang="en-US" sz="5000" kern="1200" baseline="30000" dirty="0"/>
              <a:t>th</a:t>
            </a:r>
            <a:r>
              <a:rPr lang="en-US" sz="5000" kern="1200" dirty="0"/>
              <a:t>-19</a:t>
            </a:r>
            <a:r>
              <a:rPr lang="en-US" sz="5000" kern="1200" baseline="30000" dirty="0"/>
              <a:t>th</a:t>
            </a:r>
            <a:r>
              <a:rPr lang="en-US" sz="5000" kern="1200" dirty="0"/>
              <a:t> 2020 (presentation)</a:t>
            </a:r>
            <a:r>
              <a:rPr lang="en-US" sz="5000" dirty="0"/>
              <a:t>.</a:t>
            </a:r>
            <a:endParaRPr lang="en-US" sz="5000" kern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Conferences and preprints</a:t>
            </a:r>
          </a:p>
        </p:txBody>
      </p:sp>
    </p:spTree>
    <p:extLst>
      <p:ext uri="{BB962C8B-B14F-4D97-AF65-F5344CB8AC3E}">
        <p14:creationId xmlns:p14="http://schemas.microsoft.com/office/powerpoint/2010/main" val="1693010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9" y="2656595"/>
            <a:ext cx="16959969" cy="1534405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/>
              <a:t>ODEs</a:t>
            </a:r>
            <a:r>
              <a:rPr lang="en-US" dirty="0"/>
              <a:t>: Euler’s Method, Euler’s Modified Method, </a:t>
            </a:r>
            <a:r>
              <a:rPr lang="en-US" dirty="0" err="1"/>
              <a:t>Runge-Kutta</a:t>
            </a:r>
            <a:r>
              <a:rPr lang="en-US" dirty="0"/>
              <a:t> Second Order Method, </a:t>
            </a:r>
            <a:r>
              <a:rPr lang="en-US" dirty="0" err="1"/>
              <a:t>Runge-Kutta</a:t>
            </a:r>
            <a:r>
              <a:rPr lang="en-US" dirty="0"/>
              <a:t> Fourth Order Method, Milne’s Predictor-Corrector Method    </a:t>
            </a:r>
          </a:p>
          <a:p>
            <a:r>
              <a:rPr lang="en-US" b="1" dirty="0"/>
              <a:t>PDEs</a:t>
            </a:r>
            <a:r>
              <a:rPr lang="en-US" dirty="0"/>
              <a:t>: Finite Difference Method (FDM), Finite Element Method (FEM), Finite Volume Method (FVM)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Differential Equations solvers</a:t>
            </a:r>
          </a:p>
        </p:txBody>
      </p:sp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&#10;\begin{table}[ht] &#10;\begin{center}&#10;\begin{tabular}{c|c||c}&#10;\scriptsize&#10; &amp; \textbf{Features}  &amp; \textbf{Limitations}      \\&#10; \hline&#10; \hline&#10;  \textbf{Solution space} &amp; Basis functions  &amp;  Curse of Dimensionality        \\&#10; \hline&#10;  \textbf{Differential operators} &amp; Discretization/Weak-form  &amp;    Accuracy loss     \\&#10; \hline&#10;  \textbf{Solver} &amp;  Linear/Non-linear/Iterative &amp;  Sensitiviy       \\&#10; \hline&#10; \textbf{Evaluate} &amp; Interpolation/Re-computation &amp; Accuracy loss/Cost effective       \\&#10;  \hline&#10; \textbf{Manipulate} &amp; Discretization &amp;   Accuracy loss   \\&#10;\hline&#10; \textbf{Collocation points} &amp; Mesh-grid &amp;   Curse of dimensionality   \\&#10;\hline&#10;\hline&#10; \end{tabular}&#10;\end{center}&#10;\end{table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58" y="4685507"/>
            <a:ext cx="14363176" cy="3270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18234" y="8251826"/>
            <a:ext cx="5892800" cy="10429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 fontScale="55000" lnSpcReduction="20000"/>
          </a:bodyPr>
          <a:lstStyle/>
          <a:p>
            <a:pPr marL="0" marR="0" indent="0" algn="just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be modified and/or coupled with other methods for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problems </a:t>
            </a:r>
            <a:endParaRPr kumimoji="0" lang="en-US" sz="50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1771822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388938" y="2730500"/>
            <a:ext cx="17044700" cy="7086601"/>
          </a:xfrm>
        </p:spPr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6000" b="1" u="sng" dirty="0"/>
              <a:t>18</a:t>
            </a:r>
            <a:r>
              <a:rPr lang="en-US" sz="6000" dirty="0"/>
              <a:t> peer reviewed journal articles and </a:t>
            </a:r>
            <a:r>
              <a:rPr lang="en-US" sz="6000" b="1" u="sng" dirty="0"/>
              <a:t>13</a:t>
            </a:r>
            <a:r>
              <a:rPr lang="en-US" sz="6000" dirty="0"/>
              <a:t> conference papers/preprints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6000" b="1" u="sng" dirty="0"/>
              <a:t>309</a:t>
            </a:r>
            <a:r>
              <a:rPr lang="en-US" sz="6000" dirty="0"/>
              <a:t> citations with an h-index of </a:t>
            </a:r>
            <a:r>
              <a:rPr lang="en-US" sz="6000" b="1" u="sng" dirty="0"/>
              <a:t>11</a:t>
            </a:r>
            <a:r>
              <a:rPr lang="en-US" sz="6000" dirty="0"/>
              <a:t>, as reported by </a:t>
            </a:r>
            <a:r>
              <a:rPr lang="en-US" sz="6000" i="1" dirty="0"/>
              <a:t>Google Scholar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6000" b="1" u="sng" dirty="0"/>
              <a:t>141</a:t>
            </a:r>
            <a:r>
              <a:rPr lang="en-US" sz="6000" dirty="0"/>
              <a:t> citations with an h-index of </a:t>
            </a:r>
            <a:r>
              <a:rPr lang="en-US" sz="6000" b="1" u="sng" dirty="0"/>
              <a:t>8</a:t>
            </a:r>
            <a:r>
              <a:rPr lang="en-US" sz="6000" dirty="0"/>
              <a:t>, as reported by </a:t>
            </a:r>
            <a:r>
              <a:rPr lang="en-US" sz="6000" i="1" dirty="0"/>
              <a:t>Scopus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6000" b="1" u="sng" dirty="0"/>
              <a:t>143</a:t>
            </a:r>
            <a:r>
              <a:rPr lang="en-US" sz="6000" u="sng" dirty="0"/>
              <a:t> </a:t>
            </a:r>
            <a:r>
              <a:rPr lang="en-US" sz="6000" dirty="0"/>
              <a:t>citations with an h-index of </a:t>
            </a:r>
            <a:r>
              <a:rPr lang="en-US" sz="6000" b="1" u="sng" dirty="0"/>
              <a:t>7</a:t>
            </a:r>
            <a:r>
              <a:rPr lang="en-US" sz="6000" dirty="0"/>
              <a:t>, as reported by </a:t>
            </a:r>
            <a:r>
              <a:rPr lang="en-US" sz="6000" i="1" dirty="0"/>
              <a:t>Web of Science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and h-index</a:t>
            </a:r>
          </a:p>
        </p:txBody>
      </p:sp>
    </p:spTree>
    <p:extLst>
      <p:ext uri="{BB962C8B-B14F-4D97-AF65-F5344CB8AC3E}">
        <p14:creationId xmlns:p14="http://schemas.microsoft.com/office/powerpoint/2010/main" val="2083129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3609094"/>
            <a:ext cx="17044700" cy="5078853"/>
          </a:xfrm>
        </p:spPr>
        <p:txBody>
          <a:bodyPr/>
          <a:lstStyle/>
          <a:p>
            <a:r>
              <a:rPr lang="en-US" dirty="0"/>
              <a:t>Physic of Fluid – AIP Publishing</a:t>
            </a:r>
          </a:p>
          <a:p>
            <a:r>
              <a:rPr lang="en-US" dirty="0"/>
              <a:t>Scientific Reports – Springernature</a:t>
            </a:r>
          </a:p>
          <a:p>
            <a:r>
              <a:rPr lang="en-US" dirty="0"/>
              <a:t>Advances in Space Research – Elsevier</a:t>
            </a:r>
          </a:p>
          <a:p>
            <a:r>
              <a:rPr lang="en-US" dirty="0"/>
              <a:t>Engineering Structures - Elsevier </a:t>
            </a:r>
          </a:p>
          <a:p>
            <a:r>
              <a:rPr lang="en-US" dirty="0"/>
              <a:t>Frontier Physics - Frontiers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Reviewer for</a:t>
            </a:r>
          </a:p>
        </p:txBody>
      </p:sp>
    </p:spTree>
    <p:extLst>
      <p:ext uri="{BB962C8B-B14F-4D97-AF65-F5344CB8AC3E}">
        <p14:creationId xmlns:p14="http://schemas.microsoft.com/office/powerpoint/2010/main" val="1293494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51866" y="2333197"/>
            <a:ext cx="8596668" cy="1009098"/>
          </a:xfrm>
          <a:prstGeom prst="rect">
            <a:avLst/>
          </a:prstGeom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Paper Awards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Overview of X-TFC Applications for Aerospace Optimal Control Problems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at the 2nd International Conference on Applied Intelligence and Informatics 2022 (AII2022), Reggio Calabria (Italy), 2022.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90" y="3512092"/>
            <a:ext cx="4901678" cy="6673635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617118"/>
              </p:ext>
            </p:extLst>
          </p:nvPr>
        </p:nvGraphicFramePr>
        <p:xfrm>
          <a:off x="7470200" y="3588460"/>
          <a:ext cx="9556668" cy="6753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Acrobat Document" r:id="rId4" imgW="8019999" imgH="5667233" progId="AcroExch.Document.DC">
                  <p:embed/>
                </p:oleObj>
              </mc:Choice>
              <mc:Fallback>
                <p:oleObj name="Acrobat Document" r:id="rId4" imgW="8019999" imgH="5667233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70200" y="3588460"/>
                        <a:ext cx="9556668" cy="6753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7272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463" y="3986213"/>
            <a:ext cx="4542367" cy="5930900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 and Lab Director: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Roberto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Postdoc: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Lorenzo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Federici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Candidate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Mario De Florio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Students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Tanner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Campell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Kristofer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Drozd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Luca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Ghilardi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Andrea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Scorsoglio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Engineer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Gaudet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Visiting Researchers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Andrea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Dr. Paolo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Pugliatti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Laura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Laghi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252530" y="2379411"/>
            <a:ext cx="10304139" cy="7856780"/>
            <a:chOff x="5875418" y="2311400"/>
            <a:chExt cx="10304139" cy="7856780"/>
          </a:xfrm>
        </p:grpSpPr>
        <p:pic>
          <p:nvPicPr>
            <p:cNvPr id="6" name="Picture 2" descr="https://ssel.arizona.edu/sites/default/files/styles/az_large/public/us_1.jpg?itok=9_gE5NAC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4997" y="6307799"/>
              <a:ext cx="5194560" cy="3859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19th U.S. National Congress on Theoretical and Applied Mechanics to be held June 19-24, 2022 at the University of Texas in Aust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418" y="6307800"/>
              <a:ext cx="5308602" cy="386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s://ssel.arizona.edu/sites/default/files/styles/az_small/public/images/people/furfaro2.png?itok=XeQveV7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418" y="2311400"/>
              <a:ext cx="3623941" cy="3996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s://ssel.arizona.edu/sites/default/files/styles/az_large/public/us5.jpg?itok=HPi5qLs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9359" y="2311400"/>
              <a:ext cx="6680198" cy="399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397932" y="2535304"/>
            <a:ext cx="56853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marR="0" indent="0" algn="l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defRPr>
            </a:lvl1pPr>
            <a:lvl2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/>
            <a:r>
              <a:rPr lang="en-US" dirty="0">
                <a:solidFill>
                  <a:srgbClr val="3C102F"/>
                </a:solidFill>
              </a:rPr>
              <a:t>Space Systems Engineering Laboratory</a:t>
            </a:r>
          </a:p>
        </p:txBody>
      </p:sp>
    </p:spTree>
    <p:extLst>
      <p:ext uri="{BB962C8B-B14F-4D97-AF65-F5344CB8AC3E}">
        <p14:creationId xmlns:p14="http://schemas.microsoft.com/office/powerpoint/2010/main" val="30044712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(cont’d)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463" y="3658922"/>
            <a:ext cx="7021137" cy="6501078"/>
          </a:xfrm>
          <a:prstGeom prst="rect">
            <a:avLst/>
          </a:prstGeom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Prof. Fabio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 University of Arizona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Andrea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Mario De Florio, The University of Arizona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Kristofer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Drozd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University of Arizona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Barry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Ganapol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University of Arizona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Jeffrey 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Kargel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Planetary Science Institute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Kwon, The University of Arizona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Hunter Johnston, Texas A&amp;M/Aerospace Corporation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Carl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Texas A&amp;M/JPL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Tyler Linder, University of North Dakota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Daniele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Texas A&amp;M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Domiziano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Mostacci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University of Bologna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Paolo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Picca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University of Arizona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5146" y="2376222"/>
            <a:ext cx="7685770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marR="0" indent="0" algn="l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defRPr>
            </a:lvl1pPr>
            <a:lvl2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/>
            <a:r>
              <a:rPr lang="en-US" dirty="0">
                <a:solidFill>
                  <a:srgbClr val="3C102F"/>
                </a:solidFill>
              </a:rPr>
              <a:t>Coauthors and collaborators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33362" y="2376222"/>
            <a:ext cx="7685770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defRPr>
            </a:lvl1pPr>
            <a:lvl2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/>
            <a:r>
              <a:rPr lang="en-US" sz="4600" dirty="0">
                <a:solidFill>
                  <a:srgbClr val="3C102F"/>
                </a:solidFill>
              </a:rPr>
              <a:t>Ph.D. Committee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65679" y="3658922"/>
            <a:ext cx="7021137" cy="2083594"/>
          </a:xfrm>
          <a:prstGeom prst="rect">
            <a:avLst/>
          </a:prstGeom>
        </p:spPr>
        <p:txBody>
          <a:bodyPr>
            <a:norm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Roberto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(advisor, chair)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Larry Head (member)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Jianqiang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Cheng (member)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Clayton T. Morrison (member)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933362" y="5781938"/>
            <a:ext cx="7685770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defRPr>
            </a:lvl1pPr>
            <a:lvl2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82296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/>
            <a:r>
              <a:rPr lang="en-US" sz="4600" dirty="0">
                <a:solidFill>
                  <a:srgbClr val="3C102F"/>
                </a:solidFill>
              </a:rPr>
              <a:t>SIE Department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0265678" y="7080776"/>
            <a:ext cx="7021137" cy="1580624"/>
          </a:xfrm>
          <a:prstGeom prst="rect">
            <a:avLst/>
          </a:prstGeom>
        </p:spPr>
        <p:txBody>
          <a:bodyPr>
            <a:norm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Cindy Nguyen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Jianqiang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Cheng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Larry Head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544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6000" dirty="0"/>
              <a:t>Thanks for your attention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7907000" y="9917113"/>
            <a:ext cx="381000" cy="560387"/>
          </a:xfrm>
        </p:spPr>
        <p:txBody>
          <a:bodyPr/>
          <a:lstStyle/>
          <a:p>
            <a:fld id="{963F60CC-3F10-4305-A57F-80EA33FE573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953FD9-E897-B942-B0AC-CA045CBA16FD}"/>
              </a:ext>
            </a:extLst>
          </p:cNvPr>
          <p:cNvSpPr/>
          <p:nvPr/>
        </p:nvSpPr>
        <p:spPr>
          <a:xfrm>
            <a:off x="122749" y="9891946"/>
            <a:ext cx="644759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https://ssel.arizona.edu/person/enrico-schiassi</a:t>
            </a:r>
          </a:p>
        </p:txBody>
      </p:sp>
    </p:spTree>
    <p:extLst>
      <p:ext uri="{BB962C8B-B14F-4D97-AF65-F5344CB8AC3E}">
        <p14:creationId xmlns:p14="http://schemas.microsoft.com/office/powerpoint/2010/main" val="2968216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4134420"/>
            <a:ext cx="17044700" cy="30006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6715130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642938" y="2845947"/>
            <a:ext cx="9212262" cy="6760899"/>
          </a:xfrm>
        </p:spPr>
        <p:txBody>
          <a:bodyPr>
            <a:normAutofit fontScale="55000" lnSpcReduction="20000"/>
          </a:bodyPr>
          <a:lstStyle/>
          <a:p>
            <a:r>
              <a:rPr lang="en-US" smtClean="0">
                <a:solidFill>
                  <a:srgbClr val="090F34"/>
                </a:solidFill>
              </a:rPr>
              <a:t>In </a:t>
            </a:r>
            <a:r>
              <a:rPr lang="en-US" b="1" smtClean="0">
                <a:solidFill>
                  <a:srgbClr val="090F34"/>
                </a:solidFill>
              </a:rPr>
              <a:t>mathematics</a:t>
            </a:r>
            <a:r>
              <a:rPr lang="en-US" smtClean="0">
                <a:solidFill>
                  <a:srgbClr val="090F34"/>
                </a:solidFill>
              </a:rPr>
              <a:t>, a </a:t>
            </a:r>
            <a:r>
              <a:rPr lang="en-US" b="1" i="1" smtClean="0">
                <a:solidFill>
                  <a:srgbClr val="090F34"/>
                </a:solidFill>
              </a:rPr>
              <a:t>Differential Equation (DE)</a:t>
            </a:r>
            <a:r>
              <a:rPr lang="en-US" smtClean="0">
                <a:solidFill>
                  <a:srgbClr val="090F34"/>
                </a:solidFill>
              </a:rPr>
              <a:t> is an equation that links one or several unknown functions and their derivatives</a:t>
            </a:r>
          </a:p>
          <a:p>
            <a:r>
              <a:rPr lang="en-US" smtClean="0"/>
              <a:t>In </a:t>
            </a:r>
            <a:r>
              <a:rPr lang="en-US" b="1" smtClean="0"/>
              <a:t>applications</a:t>
            </a:r>
            <a:r>
              <a:rPr lang="en-US" smtClean="0"/>
              <a:t>, the functions usually are physical quantities, the derivatives are their rates of change. The DE defines a relationship among them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In </a:t>
            </a:r>
            <a:r>
              <a:rPr lang="en-US" b="1" smtClean="0">
                <a:solidFill>
                  <a:schemeClr val="accent1"/>
                </a:solidFill>
              </a:rPr>
              <a:t>classical mechanics</a:t>
            </a:r>
            <a:r>
              <a:rPr lang="en-US" smtClean="0">
                <a:solidFill>
                  <a:schemeClr val="accent1"/>
                </a:solidFill>
              </a:rPr>
              <a:t>, the motion of a body is described by its position (unknown function), velocity (first derivative), and acceleration (second derivative), as the time varies</a:t>
            </a:r>
          </a:p>
          <a:p>
            <a:r>
              <a:rPr lang="en-US" smtClean="0"/>
              <a:t>In many </a:t>
            </a:r>
            <a:r>
              <a:rPr lang="en-US" b="1" smtClean="0"/>
              <a:t>real-world applications</a:t>
            </a:r>
            <a:r>
              <a:rPr lang="en-US" smtClean="0"/>
              <a:t>, a closed-form expression for the DE solution is not available.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The solutions are approximated via </a:t>
            </a:r>
            <a:r>
              <a:rPr lang="en-US" b="1" smtClean="0">
                <a:solidFill>
                  <a:schemeClr val="accent1"/>
                </a:solidFill>
              </a:rPr>
              <a:t>numerical methods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 &amp; Opportunity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97" y="3417256"/>
            <a:ext cx="6172199" cy="6172199"/>
          </a:xfrm>
          <a:prstGeom prst="rect">
            <a:avLst/>
          </a:prstGeom>
        </p:spPr>
      </p:pic>
      <p:sp>
        <p:nvSpPr>
          <p:cNvPr id="6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1559597" y="9880159"/>
            <a:ext cx="4820800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https://en.wikipedia.org/wiki/Classical_mechanics</a:t>
            </a:r>
            <a:endParaRPr lang="en-US" sz="1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087" y="9240764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Zill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D.G., 2012. </a:t>
            </a:r>
            <a:r>
              <a:rPr lang="en-US" sz="1400" b="0" i="1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first course in differential equations with modeling applications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Cengage Learning.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90F34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 a = \frac{d\,  v(t)}{dt}  = \frac{d^2\, r(t)  }{dt^2} = \frac{F}{m} 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370" y="2693547"/>
            <a:ext cx="3782857" cy="5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78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 &amp; Opportunity (cont’d)</a:t>
            </a:r>
            <a:endParaRPr lang="en-US" dirty="0"/>
          </a:p>
        </p:txBody>
      </p:sp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left[\dfrac{\rho(t,N) - \beta}{\Lambda}\right] N(t) + \sum_{i=1}^G \lambda_i C_i(t)   &#10;\\ \\&#10;    \dfrac{d C_i(t)}{dt} =  \dfrac{\beta_i}{\Lambda} N(t) - \lambda_i C_i (t)  &#10;\\ \\&#10;    \dfrac{dT(t)}{dt} = E(t) N(t) + U(t) T(t)&#10;\\ \\&#10;    \rho (t) = F(t,N,T)&#10;    \end{cases}\label{eq:main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8" y="2952286"/>
            <a:ext cx="6333333" cy="3862857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N(0) = N_0   \\  {C_0}_i(0) = \dfrac{N_0 \beta_i}{\Lambda \lambda_i} \\ T(0) = T_0 \\ \rho(0) = \rho_0&#10;    \end{cases}&#10;\end{equation*} 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8" y="7763527"/>
            <a:ext cx="2245714" cy="2089524"/>
          </a:xfrm>
          <a:prstGeom prst="rect">
            <a:avLst/>
          </a:prstGeom>
        </p:spPr>
      </p:pic>
      <p:sp>
        <p:nvSpPr>
          <p:cNvPr id="9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891308" y="2318575"/>
            <a:ext cx="7643092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 Kinetics Equatio</a:t>
            </a:r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ns for nuclear reactor d</a:t>
            </a:r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ynamics</a:t>
            </a:r>
          </a:p>
        </p:txBody>
      </p:sp>
      <p:sp>
        <p:nvSpPr>
          <p:cNvPr id="12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891307" y="7203343"/>
            <a:ext cx="2600037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64" y="2795629"/>
            <a:ext cx="8532936" cy="6819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57974" y="9771969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De Florio, M.,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Ganapol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B.D.,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Picca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Physics-informed neural networks for the point kinetics equations for nuclear reactor dynamics. Annals of Nuclear Energy, 167, p.108833. Vancouver	</a:t>
            </a:r>
          </a:p>
        </p:txBody>
      </p:sp>
    </p:spTree>
    <p:extLst>
      <p:ext uri="{BB962C8B-B14F-4D97-AF65-F5344CB8AC3E}">
        <p14:creationId xmlns:p14="http://schemas.microsoft.com/office/powerpoint/2010/main" val="2519514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 &amp; Opportunity (cont’d)</a:t>
            </a:r>
            <a:endParaRPr lang="en-US" dirty="0"/>
          </a:p>
        </p:txBody>
      </p:sp>
      <p:sp>
        <p:nvSpPr>
          <p:cNvPr id="9" name="CasellaDiTesto 16 2 1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364840" y="2942029"/>
            <a:ext cx="7213601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Optimal Control Problem for planar orbit transfer</a:t>
            </a:r>
          </a:p>
        </p:txBody>
      </p:sp>
      <p:pic>
        <p:nvPicPr>
          <p:cNvPr id="14" name="Picture 13" descr="A picture containing sitting, indoor, table, next&#10;&#10;Description automatically generated">
            <a:extLst>
              <a:ext uri="{FF2B5EF4-FFF2-40B4-BE49-F238E27FC236}">
                <a16:creationId xmlns:a16="http://schemas.microsoft.com/office/drawing/2014/main" id="{DAAD5977-7634-3B4C-A3C4-C54242F11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17" y="4156365"/>
            <a:ext cx="7637383" cy="429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7EC7F-D107-BC4A-A42E-449C81BA9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3581400"/>
            <a:ext cx="9187962" cy="5308600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u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388100"/>
            <a:ext cx="152400" cy="1313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7974" y="9771969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Drozd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Physics-Informed Neural Networks for Optimal Planar Orbit Transfers. Journal of Spacecraft and Rockets, pp.1-16.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2206612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Neural Networks for Differential Equations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28018" y="3313912"/>
            <a:ext cx="2424381" cy="731913"/>
            <a:chOff x="1302837" y="3084184"/>
            <a:chExt cx="2424381" cy="731913"/>
          </a:xfrm>
        </p:grpSpPr>
        <p:pic>
          <p:nvPicPr>
  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general_abstract_DE}&#10;    \mathcal{D}(u(t,\bm{x};\bm{\Gamma} )) = f(t,\bm{x})&#10;\end{equation*}&#10;&#10;\end{document}" title="IguanaTex Bitmap Display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837" y="3561621"/>
              <a:ext cx="2424381" cy="254476"/>
            </a:xfrm>
            <a:prstGeom prst="rect">
              <a:avLst/>
            </a:prstGeom>
          </p:spPr>
        </p:pic>
        <p:sp>
          <p:nvSpPr>
            <p:cNvPr id="13" name="CasellaDiTesto 16 1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1312602" y="3084184"/>
              <a:ext cx="240485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General single PDE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452331" y="3200323"/>
            <a:ext cx="3077950" cy="1063420"/>
            <a:chOff x="5398581" y="2820364"/>
            <a:chExt cx="3077950" cy="1063420"/>
          </a:xfrm>
        </p:grpSpPr>
        <p:pic>
          <p:nvPicPr>
  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\bm{x}_i,\hat{u}_i\}_{i=1}^{N}&#10;\end{equation*}&#10;&#10;\end{document}" title="IguanaTex Bitmap Display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651" y="3594260"/>
              <a:ext cx="1427809" cy="289524"/>
            </a:xfrm>
            <a:prstGeom prst="rect">
              <a:avLst/>
            </a:prstGeom>
          </p:spPr>
        </p:pic>
        <p:sp>
          <p:nvSpPr>
            <p:cNvPr id="14" name="CasellaDiTesto 16 3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5398581" y="2820364"/>
              <a:ext cx="3077950" cy="70788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Data-set (experimental and/or synthetic)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25525" y="3148935"/>
            <a:ext cx="3077950" cy="1086627"/>
            <a:chOff x="9916546" y="2796153"/>
            <a:chExt cx="3077950" cy="1086627"/>
          </a:xfrm>
        </p:grpSpPr>
        <p:pic>
          <p:nvPicPr>
  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u_{\theta}(t,\bm{x})= u(t,\bm{x};\theta)&#10;\end{equation*}&#10;&#10;\end{document}" title="IguanaTex Bitmap Display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3997" y="3628304"/>
              <a:ext cx="2083047" cy="254476"/>
            </a:xfrm>
            <a:prstGeom prst="rect">
              <a:avLst/>
            </a:prstGeom>
          </p:spPr>
        </p:pic>
        <p:sp>
          <p:nvSpPr>
            <p:cNvPr id="15" name="CasellaDiTesto 16 4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9916546" y="2796153"/>
              <a:ext cx="3077950" cy="70788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NN approximation of the DE unknown solution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53659" y="7347991"/>
            <a:ext cx="3577905" cy="889307"/>
            <a:chOff x="726076" y="5786756"/>
            <a:chExt cx="3577905" cy="889307"/>
          </a:xfrm>
        </p:grpSpPr>
        <p:pic>
          <p:nvPicPr>
  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 \mathcal{D}(u_{\theta}(t,\bm{x}; \bm{\Gamma} )) - f(t,\bm{x})||^2 \\&#10;\end{aligned}&#10;\end{equation*}&#10;&#10;\end{document}" title="IguanaTex Bitmap Display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76" y="6287492"/>
              <a:ext cx="3577905" cy="388571"/>
            </a:xfrm>
            <a:prstGeom prst="rect">
              <a:avLst/>
            </a:prstGeom>
          </p:spPr>
        </p:pic>
        <p:sp>
          <p:nvSpPr>
            <p:cNvPr id="19" name="CasellaDiTesto 16 5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976052" y="5786756"/>
              <a:ext cx="307795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Physics-driven training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430270" y="7393240"/>
            <a:ext cx="3077950" cy="843925"/>
            <a:chOff x="6430270" y="7393240"/>
            <a:chExt cx="3077950" cy="843925"/>
          </a:xfrm>
        </p:grpSpPr>
        <p:pic>
          <p:nvPicPr>
            <p:cNvPr id="95" name="Picture 9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\hat{u} - u_{\theta}(t,\bm{x})||^2 \\&#10;\end{aligned}&#10;\end{equation*}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436" y="7848594"/>
              <a:ext cx="2317714" cy="388571"/>
            </a:xfrm>
            <a:prstGeom prst="rect">
              <a:avLst/>
            </a:prstGeom>
          </p:spPr>
        </p:pic>
        <p:sp>
          <p:nvSpPr>
            <p:cNvPr id="20" name="CasellaDiTesto 16 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6430270" y="7393240"/>
              <a:ext cx="307795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Data-driven training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1102500" y="6204998"/>
            <a:ext cx="5883748" cy="2032168"/>
            <a:chOff x="11102500" y="6204998"/>
            <a:chExt cx="5883748" cy="2032168"/>
          </a:xfrm>
        </p:grpSpPr>
        <p:grpSp>
          <p:nvGrpSpPr>
            <p:cNvPr id="100" name="Group 99"/>
            <p:cNvGrpSpPr/>
            <p:nvPr>
              <p:custDataLst>
                <p:tags r:id="rId1"/>
              </p:custDataLst>
            </p:nvPr>
          </p:nvGrpSpPr>
          <p:grpSpPr>
            <a:xfrm>
              <a:off x="11102500" y="6204998"/>
              <a:ext cx="5829300" cy="814967"/>
              <a:chOff x="11102500" y="6204998"/>
              <a:chExt cx="5829300" cy="814967"/>
            </a:xfrm>
          </p:grpSpPr>
          <p:pic>
            <p:nvPicPr>
              <p:cNvPr id="99" name="Picture 9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\hat{u} - u_{\theta}(t,\bm{x})||^2 + || \mathcal{D}(u_{\theta}(t,\bm{x}; \bm{\Gamma} )) - f(t,\bm{x})||^2 \\&#10;\end{aligned}&#10;\end{equation*}&#10;&#10;\end{document}" title="IguanaTex Bitmap Display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71248" y="6631394"/>
                <a:ext cx="5561905" cy="388571"/>
              </a:xfrm>
              <a:prstGeom prst="rect">
                <a:avLst/>
              </a:prstGeom>
            </p:spPr>
          </p:pic>
          <p:sp>
            <p:nvSpPr>
              <p:cNvPr id="21" name="CasellaDiTesto 16 7">
                <a:extLst>
                  <a:ext uri="{FF2B5EF4-FFF2-40B4-BE49-F238E27FC236}">
                    <a16:creationId xmlns:a16="http://schemas.microsoft.com/office/drawing/2014/main" id="{380BFAA9-0203-A748-BB82-1B556C77BE9E}"/>
                  </a:ext>
                </a:extLst>
              </p:cNvPr>
              <p:cNvSpPr txBox="1"/>
              <p:nvPr/>
            </p:nvSpPr>
            <p:spPr>
              <a:xfrm>
                <a:off x="11102500" y="6204998"/>
                <a:ext cx="5829300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Data-physics-driven training for forward problems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103"/>
            <p:cNvGrpSpPr/>
            <p:nvPr>
              <p:custDataLst>
                <p:tags r:id="rId2"/>
              </p:custDataLst>
            </p:nvPr>
          </p:nvGrpSpPr>
          <p:grpSpPr>
            <a:xfrm>
              <a:off x="11156948" y="7361595"/>
              <a:ext cx="5829300" cy="875571"/>
              <a:chOff x="11156948" y="7361595"/>
              <a:chExt cx="5829300" cy="875571"/>
            </a:xfrm>
          </p:grpSpPr>
          <p:pic>
            <p:nvPicPr>
              <p:cNvPr id="103" name="Picture 10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, \bm{\Gamma} }{\text{min}}&#10;&amp; &amp; ||\hat{u} - u_{\theta}(t,\bm{x})||^2 + || \mathcal{D}(u_{\theta}(t,\bm{x}; \bm{\Gamma} )) - f(t,\bm{x})||^2 \\&#10;\end{aligned}&#10;\end{equation*}&#10;&#10;\end{document}" title="IguanaTex Bitmap Display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71247" y="7815071"/>
                <a:ext cx="5561905" cy="422095"/>
              </a:xfrm>
              <a:prstGeom prst="rect">
                <a:avLst/>
              </a:prstGeom>
            </p:spPr>
          </p:pic>
          <p:sp>
            <p:nvSpPr>
              <p:cNvPr id="22" name="CasellaDiTesto 16 8">
                <a:extLst>
                  <a:ext uri="{FF2B5EF4-FFF2-40B4-BE49-F238E27FC236}">
                    <a16:creationId xmlns:a16="http://schemas.microsoft.com/office/drawing/2014/main" id="{380BFAA9-0203-A748-BB82-1B556C77BE9E}"/>
                  </a:ext>
                </a:extLst>
              </p:cNvPr>
              <p:cNvSpPr txBox="1"/>
              <p:nvPr/>
            </p:nvSpPr>
            <p:spPr>
              <a:xfrm>
                <a:off x="11156948" y="7361595"/>
                <a:ext cx="5829300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Data-physics-driven training for inverse problems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818456" y="9032820"/>
            <a:ext cx="16726428" cy="1193730"/>
            <a:chOff x="412056" y="6891098"/>
            <a:chExt cx="16726428" cy="1193730"/>
          </a:xfrm>
        </p:grpSpPr>
        <p:sp>
          <p:nvSpPr>
            <p:cNvPr id="25" name="Right Arrow 24"/>
            <p:cNvSpPr/>
            <p:nvPr/>
          </p:nvSpPr>
          <p:spPr>
            <a:xfrm>
              <a:off x="412056" y="6891098"/>
              <a:ext cx="16726428" cy="774700"/>
            </a:xfrm>
            <a:prstGeom prst="rightArrow">
              <a:avLst/>
            </a:prstGeom>
            <a:solidFill>
              <a:srgbClr val="1F56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9" name="CasellaDiTesto 16 2 1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302836" y="7530830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~1990</a:t>
              </a:r>
            </a:p>
          </p:txBody>
        </p:sp>
        <p:sp>
          <p:nvSpPr>
            <p:cNvPr id="30" name="CasellaDiTesto 16 2 2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2578334" y="7513058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2019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18456" y="7074027"/>
            <a:ext cx="3867844" cy="1283082"/>
          </a:xfrm>
          <a:prstGeom prst="rect">
            <a:avLst/>
          </a:prstGeom>
          <a:noFill/>
          <a:ln w="38100" cap="flat">
            <a:solidFill>
              <a:srgbClr val="090F3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6277" y="7124827"/>
            <a:ext cx="3867844" cy="1283082"/>
          </a:xfrm>
          <a:prstGeom prst="rect">
            <a:avLst/>
          </a:prstGeom>
          <a:noFill/>
          <a:ln w="38100" cap="flat">
            <a:solidFill>
              <a:srgbClr val="090F3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050812" y="6163778"/>
            <a:ext cx="5880988" cy="2282231"/>
          </a:xfrm>
          <a:prstGeom prst="rect">
            <a:avLst/>
          </a:prstGeom>
          <a:noFill/>
          <a:ln w="38100" cap="flat">
            <a:solidFill>
              <a:srgbClr val="090F3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14901" y="3118644"/>
            <a:ext cx="3867844" cy="1283082"/>
          </a:xfrm>
          <a:prstGeom prst="rect">
            <a:avLst/>
          </a:prstGeom>
          <a:noFill/>
          <a:ln w="38100" cap="flat">
            <a:solidFill>
              <a:srgbClr val="090F3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57383" y="3119455"/>
            <a:ext cx="3867844" cy="1283082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8688" y="3085435"/>
            <a:ext cx="3867844" cy="1283082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cxnSp>
        <p:nvCxnSpPr>
          <p:cNvPr id="40" name="Elbow Connector 39"/>
          <p:cNvCxnSpPr>
            <a:stCxn id="38" idx="2"/>
            <a:endCxn id="33" idx="0"/>
          </p:cNvCxnSpPr>
          <p:nvPr/>
        </p:nvCxnSpPr>
        <p:spPr>
          <a:xfrm rot="16200000" flipH="1">
            <a:off x="1394739" y="5716388"/>
            <a:ext cx="2705510" cy="9768"/>
          </a:xfrm>
          <a:prstGeom prst="bentConnector3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Elbow Connector 42"/>
          <p:cNvCxnSpPr>
            <a:stCxn id="36" idx="1"/>
            <a:endCxn id="33" idx="3"/>
          </p:cNvCxnSpPr>
          <p:nvPr/>
        </p:nvCxnSpPr>
        <p:spPr>
          <a:xfrm rot="10800000" flipV="1">
            <a:off x="4686301" y="3760184"/>
            <a:ext cx="1328601" cy="3955383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90F34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Elbow Connector 45"/>
          <p:cNvCxnSpPr>
            <a:stCxn id="36" idx="2"/>
            <a:endCxn id="34" idx="0"/>
          </p:cNvCxnSpPr>
          <p:nvPr/>
        </p:nvCxnSpPr>
        <p:spPr>
          <a:xfrm rot="16200000" flipH="1">
            <a:off x="6587961" y="5762588"/>
            <a:ext cx="2723101" cy="1376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90F34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Elbow Connector 49"/>
          <p:cNvCxnSpPr>
            <a:stCxn id="37" idx="1"/>
            <a:endCxn id="34" idx="3"/>
          </p:cNvCxnSpPr>
          <p:nvPr/>
        </p:nvCxnSpPr>
        <p:spPr>
          <a:xfrm rot="10800000" flipV="1">
            <a:off x="9884121" y="3760996"/>
            <a:ext cx="2173262" cy="4005372"/>
          </a:xfrm>
          <a:prstGeom prst="bentConnector3">
            <a:avLst>
              <a:gd name="adj1" fmla="val 61103"/>
            </a:avLst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Elbow Connector 52"/>
          <p:cNvCxnSpPr>
            <a:stCxn id="36" idx="3"/>
            <a:endCxn id="35" idx="1"/>
          </p:cNvCxnSpPr>
          <p:nvPr/>
        </p:nvCxnSpPr>
        <p:spPr>
          <a:xfrm>
            <a:off x="9882745" y="3760185"/>
            <a:ext cx="1168067" cy="354470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90F34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/>
          <p:cNvCxnSpPr>
            <a:stCxn id="37" idx="2"/>
            <a:endCxn id="35" idx="0"/>
          </p:cNvCxnSpPr>
          <p:nvPr/>
        </p:nvCxnSpPr>
        <p:spPr>
          <a:xfrm rot="16200000" flipH="1">
            <a:off x="13110685" y="5283156"/>
            <a:ext cx="1761241" cy="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/>
          <p:cNvCxnSpPr>
            <a:stCxn id="38" idx="0"/>
            <a:endCxn id="35" idx="3"/>
          </p:cNvCxnSpPr>
          <p:nvPr/>
        </p:nvCxnSpPr>
        <p:spPr>
          <a:xfrm rot="16200000" flipH="1">
            <a:off x="7727475" y="-1899431"/>
            <a:ext cx="4219459" cy="14189190"/>
          </a:xfrm>
          <a:prstGeom prst="bentConnector4">
            <a:avLst>
              <a:gd name="adj1" fmla="val -5418"/>
              <a:gd name="adj2" fmla="val 101611"/>
            </a:avLst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CasellaDiTesto 16 2 3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700284" y="8500999"/>
            <a:ext cx="411005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</a:t>
            </a:r>
          </a:p>
        </p:txBody>
      </p:sp>
      <p:sp>
        <p:nvSpPr>
          <p:cNvPr id="85" name="CasellaDiTesto 16 2 4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6882381" y="8500999"/>
            <a:ext cx="217372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</p:txBody>
      </p:sp>
      <p:sp>
        <p:nvSpPr>
          <p:cNvPr id="87" name="CasellaDiTesto 16 2 5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2016571" y="8507293"/>
            <a:ext cx="411005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Physics-Informed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48216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 &amp; Opportunity (cont’d)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37" y="3480740"/>
            <a:ext cx="8004464" cy="5262935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\frac{dS}{dt} &amp;= \mu N -\beta \dfrac{SI}{N} + \zeta R  - \nu S \\&#10;        \frac{dE}{dt} &amp;= \beta \dfrac{SI}{N} -  \phi E - \nu E \\&#10;        \frac{dI}{dt} &amp;= \phi E  - \gamma I - \mu I \\&#10;        \frac{dR}{dt} &amp;= \gamma I - \nu R - \zeta R &#10;    \end{cases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5" y="3475761"/>
            <a:ext cx="5222861" cy="2621712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S(t_0) &amp;= S_0 \\&#10;        E(t_0) &amp;= E_0 \\&#10;        I(t_0) &amp;= I_0 \\&#10;        R(t_0) &amp;= R_0 \\&#10;    \end{cases}&#10;\end{equation*} 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8" y="7763527"/>
            <a:ext cx="1986666" cy="1710476"/>
          </a:xfrm>
          <a:prstGeom prst="rect">
            <a:avLst/>
          </a:prstGeom>
        </p:spPr>
      </p:pic>
      <p:sp>
        <p:nvSpPr>
          <p:cNvPr id="9" name="CasellaDiTesto 16 2 1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891305" y="2795629"/>
            <a:ext cx="7823203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Epidemiological compartmental model for virus spread</a:t>
            </a:r>
            <a:endParaRPr lang="en-US" sz="25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sellaDiTesto 16 2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891307" y="7203343"/>
            <a:ext cx="2600037" cy="4770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7974" y="9771969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De Florio, M.,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2021. Physics-informed neural networks and functional interpolation for data-driven parameters discovery of epidemiological compartmental models. Mathematics, 9(17), p.2069.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907572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Neural Networks for data-regression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1177059" y="3162289"/>
            <a:ext cx="6691841" cy="5696405"/>
            <a:chOff x="11282769" y="2759275"/>
            <a:chExt cx="6838974" cy="6130993"/>
          </a:xfrm>
        </p:grpSpPr>
        <p:grpSp>
          <p:nvGrpSpPr>
            <p:cNvPr id="29" name="Group 28"/>
            <p:cNvGrpSpPr/>
            <p:nvPr/>
          </p:nvGrpSpPr>
          <p:grpSpPr>
            <a:xfrm>
              <a:off x="11282769" y="2873263"/>
              <a:ext cx="6838974" cy="6017005"/>
              <a:chOff x="11282769" y="2873263"/>
              <a:chExt cx="6838974" cy="601700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82769" y="3307232"/>
                <a:ext cx="6838974" cy="5583036"/>
              </a:xfrm>
              <a:prstGeom prst="rect">
                <a:avLst/>
              </a:prstGeom>
            </p:spPr>
          </p:pic>
          <p:sp>
            <p:nvSpPr>
              <p:cNvPr id="28" name="CasellaDiTesto 16 2 1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12233895" y="2873263"/>
                <a:ext cx="4936721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Shallow Single Input Single Output NN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1306463" y="2759275"/>
              <a:ext cx="6815279" cy="5996797"/>
            </a:xfrm>
            <a:prstGeom prst="rect">
              <a:avLst/>
            </a:prstGeom>
            <a:noFill/>
            <a:ln w="38100" cap="flat">
              <a:solidFill>
                <a:srgbClr val="1F56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174563" y="2479981"/>
            <a:ext cx="9571940" cy="7611178"/>
            <a:chOff x="1174563" y="2479981"/>
            <a:chExt cx="9571940" cy="7611178"/>
          </a:xfrm>
        </p:grpSpPr>
        <p:grpSp>
          <p:nvGrpSpPr>
            <p:cNvPr id="30" name="Group 29"/>
            <p:cNvGrpSpPr/>
            <p:nvPr/>
          </p:nvGrpSpPr>
          <p:grpSpPr>
            <a:xfrm>
              <a:off x="1382316" y="6160373"/>
              <a:ext cx="3680836" cy="3707190"/>
              <a:chOff x="748996" y="5317553"/>
              <a:chExt cx="3680836" cy="3707190"/>
            </a:xfrm>
          </p:grpSpPr>
          <p:pic>
            <p:nvPicPr>
              <p:cNvPr id="17" name="Picture 1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sum_{i=1}^{N}|g_i - g_{\theta}(t_i)|^2 \\&#10;&amp; \text{s.t.}\\&#10;&amp; &amp; &amp; g_{\theta}(t) = \sum_{j=1}^{L} \beta_{j}\sigma \left(w_jt + b_j \right) \\&#10;&amp; &amp; &amp; \theta = \{\bm{w},\bm{b},\bm{\beta}\}^T \in \mathbb{R}^{3L} \\&#10;&amp; &amp; &amp;  \bm{w},\bm{b},\bm{\beta} \in \mathbb{R}^L \\&#10;\end{aligned}&#10;\end{equation*}&#10;&#10;\end{document}" title="IguanaTex Bitmap Display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996" y="5957380"/>
                <a:ext cx="3680836" cy="3067363"/>
              </a:xfrm>
              <a:prstGeom prst="rect">
                <a:avLst/>
              </a:prstGeom>
            </p:spPr>
          </p:pic>
          <p:sp>
            <p:nvSpPr>
              <p:cNvPr id="24" name="CasellaDiTesto 16 2 2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820839" y="5317553"/>
                <a:ext cx="3537149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Classic Neural Networks (NN)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735181" y="4301274"/>
              <a:ext cx="2640782" cy="1235429"/>
              <a:chOff x="4128655" y="3496938"/>
              <a:chExt cx="2640782" cy="1235429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4390330" y="3751909"/>
                <a:ext cx="2173728" cy="795679"/>
                <a:chOff x="4377006" y="3364062"/>
                <a:chExt cx="2173728" cy="795679"/>
              </a:xfrm>
            </p:grpSpPr>
            <p:pic>
              <p:nvPicPr>
                <p:cNvPr id="19" name="Picture 1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t \mapsto g(t)&#10;\end{equation*}&#10;&#10;\end{document}" title="IguanaTex Bitmap Display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870" y="3778027"/>
                  <a:ext cx="1312000" cy="381714"/>
                </a:xfrm>
                <a:prstGeom prst="rect">
                  <a:avLst/>
                </a:prstGeom>
              </p:spPr>
            </p:pic>
            <p:sp>
              <p:nvSpPr>
                <p:cNvPr id="21" name="CasellaDiTesto 16 2 3">
                  <a:extLst>
                    <a:ext uri="{FF2B5EF4-FFF2-40B4-BE49-F238E27FC236}">
                      <a16:creationId xmlns:a16="http://schemas.microsoft.com/office/drawing/2014/main" id="{41850580-BBA7-F640-AF6F-7F8BB1E9574C}"/>
                    </a:ext>
                  </a:extLst>
                </p:cNvPr>
                <p:cNvSpPr txBox="1"/>
                <p:nvPr/>
              </p:nvSpPr>
              <p:spPr>
                <a:xfrm>
                  <a:off x="4377006" y="3364062"/>
                  <a:ext cx="2173728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(Non)linear map</a:t>
                  </a:r>
                  <a:endPara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4128655" y="3496938"/>
                <a:ext cx="2640782" cy="1235429"/>
              </a:xfrm>
              <a:prstGeom prst="rect">
                <a:avLst/>
              </a:prstGeom>
              <a:noFill/>
              <a:ln w="38100" cap="flat">
                <a:solidFill>
                  <a:srgbClr val="00B05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735181" y="2479981"/>
              <a:ext cx="2640782" cy="1235429"/>
              <a:chOff x="4128655" y="2224388"/>
              <a:chExt cx="2640782" cy="1235429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429832" y="2455323"/>
                <a:ext cx="2173728" cy="835880"/>
                <a:chOff x="4422544" y="2254526"/>
                <a:chExt cx="2173728" cy="835880"/>
              </a:xfrm>
            </p:grpSpPr>
            <p:pic>
              <p:nvPicPr>
      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 title="IguanaTex Bitmap Display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9335" y="2656120"/>
                  <a:ext cx="1561143" cy="434286"/>
                </a:xfrm>
                <a:prstGeom prst="rect">
                  <a:avLst/>
                </a:prstGeom>
              </p:spPr>
            </p:pic>
            <p:sp>
              <p:nvSpPr>
                <p:cNvPr id="20" name="CasellaDiTesto 16 2 4">
                  <a:extLst>
                    <a:ext uri="{FF2B5EF4-FFF2-40B4-BE49-F238E27FC236}">
                      <a16:creationId xmlns:a16="http://schemas.microsoft.com/office/drawing/2014/main" id="{41850580-BBA7-F640-AF6F-7F8BB1E9574C}"/>
                    </a:ext>
                  </a:extLst>
                </p:cNvPr>
                <p:cNvSpPr txBox="1"/>
                <p:nvPr/>
              </p:nvSpPr>
              <p:spPr>
                <a:xfrm>
                  <a:off x="4422544" y="2254526"/>
                  <a:ext cx="2173728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Given data-set</a:t>
                  </a: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4128655" y="2224388"/>
                <a:ext cx="2640782" cy="1235429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174563" y="6062627"/>
              <a:ext cx="4530436" cy="4015832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grpSp>
          <p:nvGrpSpPr>
            <p:cNvPr id="55" name="Group 54"/>
            <p:cNvGrpSpPr/>
            <p:nvPr>
              <p:custDataLst>
                <p:tags r:id="rId1"/>
              </p:custDataLst>
            </p:nvPr>
          </p:nvGrpSpPr>
          <p:grpSpPr>
            <a:xfrm>
              <a:off x="6216067" y="6075327"/>
              <a:ext cx="4530436" cy="4015832"/>
              <a:chOff x="6216067" y="6075327"/>
              <a:chExt cx="4530436" cy="4015832"/>
            </a:xfrm>
          </p:grpSpPr>
          <p:pic>
            <p:nvPicPr>
              <p:cNvPr id="54" name="Picture 53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bm{\beta} }{\text{min}}&#10;&amp; &amp; \sum_{i=1}^{N}|g_i - g_{\bm{\beta}}(t_i)|^2 \\&#10;&amp; \text{s.t.}\\&#10;&amp; &amp; &amp; g_{\bm{\beta}}(t) = \sum_{j=1}^{L} \beta_{j}\sigma \left(w_jt + b_j \right) \\&#10;&amp; &amp; &amp;  \bm{\beta} \in \mathbb{R}^L \\&#10;\end{aligned}&#10;\end{equation*}&#10;&#10;\end{document}" title="IguanaTex Bitmap Display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746" y="6836731"/>
                <a:ext cx="4151851" cy="2929862"/>
              </a:xfrm>
              <a:prstGeom prst="rect">
                <a:avLst/>
              </a:prstGeom>
            </p:spPr>
          </p:pic>
          <p:sp>
            <p:nvSpPr>
              <p:cNvPr id="25" name="CasellaDiTesto 16 2 5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6448915" y="6160373"/>
                <a:ext cx="4215621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Extreme Learning Machines (ELM)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216067" y="6075327"/>
                <a:ext cx="4530436" cy="401583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  <p:cxnSp>
          <p:nvCxnSpPr>
            <p:cNvPr id="41" name="Straight Arrow Connector 40"/>
            <p:cNvCxnSpPr>
              <a:stCxn id="34" idx="2"/>
              <a:endCxn id="31" idx="0"/>
            </p:cNvCxnSpPr>
            <p:nvPr/>
          </p:nvCxnSpPr>
          <p:spPr>
            <a:xfrm>
              <a:off x="6055572" y="3715410"/>
              <a:ext cx="0" cy="585864"/>
            </a:xfrm>
            <a:prstGeom prst="straightConnector1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Arrow Connector 41"/>
            <p:cNvCxnSpPr>
              <a:stCxn id="31" idx="2"/>
              <a:endCxn id="36" idx="0"/>
            </p:cNvCxnSpPr>
            <p:nvPr/>
          </p:nvCxnSpPr>
          <p:spPr>
            <a:xfrm flipH="1">
              <a:off x="3439781" y="5536703"/>
              <a:ext cx="2615791" cy="52592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Arrow Connector 44"/>
            <p:cNvCxnSpPr>
              <a:stCxn id="31" idx="2"/>
              <a:endCxn id="37" idx="0"/>
            </p:cNvCxnSpPr>
            <p:nvPr/>
          </p:nvCxnSpPr>
          <p:spPr>
            <a:xfrm>
              <a:off x="6055572" y="5536703"/>
              <a:ext cx="2425713" cy="538624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" name="Group 8"/>
          <p:cNvGrpSpPr/>
          <p:nvPr/>
        </p:nvGrpSpPr>
        <p:grpSpPr>
          <a:xfrm>
            <a:off x="6877" y="2306887"/>
            <a:ext cx="4015015" cy="3299790"/>
            <a:chOff x="6877" y="2306887"/>
            <a:chExt cx="4015015" cy="32997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" y="2306887"/>
              <a:ext cx="4015015" cy="329979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1500" y="2616200"/>
              <a:ext cx="1524000" cy="7874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939106" y="9001045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Huang, G.B., Zhu, Q.Y. and Siew, C.K., 2006. Extreme learning machine: theory and applications.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70(1-3), pp.489-501.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4192065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Data-driven training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775790" y="6098750"/>
            <a:ext cx="3680836" cy="3707190"/>
            <a:chOff x="748996" y="5317553"/>
            <a:chExt cx="3680836" cy="3707190"/>
          </a:xfrm>
        </p:grpSpPr>
        <p:pic>
          <p:nvPicPr>
            <p:cNvPr id="17" name="Picture 1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sum_{i=1}^{N}|g_i - g_{\theta}(t_i)|^2 \\&#10;&amp; \text{s.t.}\\&#10;&amp; &amp; &amp; g_{\theta}(t) = \sum_{j=1}^{L} \beta_{j}\sigma \left(w_jt + b_j \right) \\&#10;&amp; &amp; &amp; \theta = \{\bm{w},\bm{b},\bm{\beta}\}^T \in \mathbb{R}^{3L} \\&#10;&amp; &amp; &amp;  \bm{w},\bm{b},\bm{\beta} \in \mathbb{R}^L \\&#10;\end{aligned}&#10;\end{equation*}&#10;&#10;\end{document}" title="IguanaTex Bitmap Display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996" y="5957380"/>
              <a:ext cx="3680836" cy="3067363"/>
            </a:xfrm>
            <a:prstGeom prst="rect">
              <a:avLst/>
            </a:prstGeom>
          </p:spPr>
        </p:pic>
        <p:sp>
          <p:nvSpPr>
            <p:cNvPr id="24" name="CasellaDiTesto 16 2 1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820839" y="5317553"/>
              <a:ext cx="3537149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Classic Neural Networks (NN)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128655" y="4239651"/>
            <a:ext cx="2640782" cy="1235429"/>
            <a:chOff x="4128655" y="3496938"/>
            <a:chExt cx="2640782" cy="1235429"/>
          </a:xfrm>
        </p:grpSpPr>
        <p:grpSp>
          <p:nvGrpSpPr>
            <p:cNvPr id="23" name="Group 22"/>
            <p:cNvGrpSpPr/>
            <p:nvPr/>
          </p:nvGrpSpPr>
          <p:grpSpPr>
            <a:xfrm>
              <a:off x="4390330" y="3751909"/>
              <a:ext cx="2173728" cy="795679"/>
              <a:chOff x="4377006" y="3364062"/>
              <a:chExt cx="2173728" cy="795679"/>
            </a:xfrm>
          </p:grpSpPr>
          <p:pic>
            <p:nvPicPr>
              <p:cNvPr id="19" name="Picture 1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t \mapsto g(t)&#10;\end{equation*}&#10;&#10;\end{document}" title="IguanaTex Bitmap Display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7870" y="3778027"/>
                <a:ext cx="1312000" cy="381714"/>
              </a:xfrm>
              <a:prstGeom prst="rect">
                <a:avLst/>
              </a:prstGeom>
            </p:spPr>
          </p:pic>
          <p:sp>
            <p:nvSpPr>
              <p:cNvPr id="21" name="CasellaDiTesto 16 2 2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4377006" y="3364062"/>
                <a:ext cx="2173728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(Non)linear map</a:t>
                </a:r>
                <a:endParaRPr lang="en-US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4128655" y="3496938"/>
              <a:ext cx="2640782" cy="123542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96305" y="2459746"/>
            <a:ext cx="2640782" cy="1235429"/>
            <a:chOff x="4196305" y="2265776"/>
            <a:chExt cx="2640782" cy="1235429"/>
          </a:xfrm>
        </p:grpSpPr>
        <p:grpSp>
          <p:nvGrpSpPr>
            <p:cNvPr id="22" name="Group 21"/>
            <p:cNvGrpSpPr/>
            <p:nvPr/>
          </p:nvGrpSpPr>
          <p:grpSpPr>
            <a:xfrm>
              <a:off x="4429832" y="2455323"/>
              <a:ext cx="2173728" cy="835880"/>
              <a:chOff x="4422544" y="2254526"/>
              <a:chExt cx="2173728" cy="835880"/>
            </a:xfrm>
          </p:grpSpPr>
          <p:pic>
            <p:nvPicPr>
    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 title="IguanaTex Bitmap Display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335" y="2656120"/>
                <a:ext cx="1561143" cy="434286"/>
              </a:xfrm>
              <a:prstGeom prst="rect">
                <a:avLst/>
              </a:prstGeom>
            </p:spPr>
          </p:pic>
          <p:sp>
            <p:nvSpPr>
              <p:cNvPr id="20" name="CasellaDiTesto 16 2 3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4422544" y="2254526"/>
                <a:ext cx="2173728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data-set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4196305" y="2265776"/>
              <a:ext cx="2640782" cy="123542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68037" y="6001004"/>
            <a:ext cx="4530436" cy="4015832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09541" y="6001004"/>
            <a:ext cx="4530436" cy="4015832"/>
            <a:chOff x="5609541" y="5988304"/>
            <a:chExt cx="4530436" cy="4015832"/>
          </a:xfrm>
        </p:grpSpPr>
        <p:pic>
          <p:nvPicPr>
  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bm{\beta} }{\text{min}}&#10;&amp; &amp; \sum_{i=1}^{N}|g_i - g_{\bm{\beta}}(t_i)|^2 \\&#10;&amp; \text{s.t.}\\&#10;&amp; &amp; &amp; g_{\bm{\beta}}(t) = \sum_{j=1}^{L} \beta_{j}\sigma \left(w_jt + b_j \right) \\&#10;&amp; &amp; &amp;  \bm{\beta} \in \mathbb{R}^L \\&#10;\end{aligned}&#10;\end{equation*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20" y="6775108"/>
              <a:ext cx="4151851" cy="2929862"/>
            </a:xfrm>
            <a:prstGeom prst="rect">
              <a:avLst/>
            </a:prstGeom>
          </p:spPr>
        </p:pic>
        <p:sp>
          <p:nvSpPr>
            <p:cNvPr id="25" name="CasellaDiTesto 16 2 4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5842389" y="6098750"/>
              <a:ext cx="4215621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Extreme Learning Machines (ELM)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09541" y="5988304"/>
              <a:ext cx="4530436" cy="4015832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cxnSp>
        <p:nvCxnSpPr>
          <p:cNvPr id="41" name="Straight Arrow Connector 40"/>
          <p:cNvCxnSpPr>
            <a:stCxn id="34" idx="2"/>
            <a:endCxn id="31" idx="0"/>
          </p:cNvCxnSpPr>
          <p:nvPr/>
        </p:nvCxnSpPr>
        <p:spPr>
          <a:xfrm>
            <a:off x="5449046" y="3653787"/>
            <a:ext cx="0" cy="585864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/>
          <p:cNvCxnSpPr>
            <a:stCxn id="31" idx="2"/>
            <a:endCxn id="36" idx="0"/>
          </p:cNvCxnSpPr>
          <p:nvPr/>
        </p:nvCxnSpPr>
        <p:spPr>
          <a:xfrm flipH="1">
            <a:off x="2833255" y="5475080"/>
            <a:ext cx="2615791" cy="5259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/>
          <p:cNvCxnSpPr>
            <a:stCxn id="31" idx="2"/>
            <a:endCxn id="37" idx="0"/>
          </p:cNvCxnSpPr>
          <p:nvPr/>
        </p:nvCxnSpPr>
        <p:spPr>
          <a:xfrm>
            <a:off x="5449046" y="5475080"/>
            <a:ext cx="2425713" cy="52592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858" y="3969287"/>
            <a:ext cx="7572375" cy="3067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860" y="7294307"/>
            <a:ext cx="7804019" cy="27225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g_{tt} +\mu\, g_t +k\,g = f(t) \qquad \text{subject to} \qquad     &#10;    \begin{cases}&#10;        g(t_0) &amp;= g_0 \\&#10;        g(t_f) &amp;= g_f \\&#10;    \end{cases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583" y="2905732"/>
            <a:ext cx="6314666" cy="758857"/>
          </a:xfrm>
          <a:prstGeom prst="rect">
            <a:avLst/>
          </a:prstGeom>
        </p:spPr>
      </p:pic>
      <p:sp>
        <p:nvSpPr>
          <p:cNvPr id="40" name="CasellaDiTesto 16 2 5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2405435" y="2336364"/>
            <a:ext cx="357486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Damped Har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monic Oscillator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1724564" y="9692528"/>
            <a:ext cx="4820800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https://benmoseley.blog/my-research/so-what-is-a-physics-informed-neural-network/</a:t>
            </a:r>
            <a:endParaRPr lang="en-US" sz="1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7603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Data-physics-driven 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76426" y="2339032"/>
            <a:ext cx="2640782" cy="1235429"/>
            <a:chOff x="4196305" y="2459746"/>
            <a:chExt cx="2640782" cy="1235429"/>
          </a:xfrm>
        </p:grpSpPr>
        <p:grpSp>
          <p:nvGrpSpPr>
            <p:cNvPr id="22" name="Group 21"/>
            <p:cNvGrpSpPr/>
            <p:nvPr/>
          </p:nvGrpSpPr>
          <p:grpSpPr>
            <a:xfrm>
              <a:off x="4429832" y="2649293"/>
              <a:ext cx="2173728" cy="835880"/>
              <a:chOff x="4422544" y="2254526"/>
              <a:chExt cx="2173728" cy="835880"/>
            </a:xfrm>
          </p:grpSpPr>
          <p:pic>
            <p:nvPicPr>
              <p:cNvPr id="12" name="Picture 11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 title="IguanaTex Bitmap Display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9335" y="2656120"/>
                <a:ext cx="1561143" cy="434286"/>
              </a:xfrm>
              <a:prstGeom prst="rect">
                <a:avLst/>
              </a:prstGeom>
            </p:spPr>
          </p:pic>
          <p:sp>
            <p:nvSpPr>
              <p:cNvPr id="20" name="CasellaDiTesto 16 2 3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4422544" y="2254526"/>
                <a:ext cx="2173728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data-set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4196305" y="2459746"/>
              <a:ext cx="2640782" cy="123542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0" y="5005114"/>
            <a:ext cx="6221529" cy="251991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905688" y="2371002"/>
            <a:ext cx="6649577" cy="155262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635771" y="2339031"/>
            <a:ext cx="3574868" cy="1235429"/>
            <a:chOff x="2056938" y="5710640"/>
            <a:chExt cx="3574868" cy="1235429"/>
          </a:xfrm>
        </p:grpSpPr>
        <p:sp>
          <p:nvSpPr>
            <p:cNvPr id="38" name="CasellaDiTesto 16 2 5 2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2056938" y="5750192"/>
              <a:ext cx="3574868" cy="101566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</a:t>
              </a:r>
            </a:p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08199" y="5710640"/>
              <a:ext cx="2640782" cy="1235429"/>
            </a:xfrm>
            <a:prstGeom prst="rect">
              <a:avLst/>
            </a:prstGeom>
            <a:noFill/>
            <a:ln w="38100" cap="flat">
              <a:solidFill>
                <a:srgbClr val="090F34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3" y="7764407"/>
            <a:ext cx="7215585" cy="243289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782081" y="5630934"/>
            <a:ext cx="10099964" cy="3171343"/>
            <a:chOff x="7782081" y="5630934"/>
            <a:chExt cx="10099964" cy="3171343"/>
          </a:xfrm>
        </p:grpSpPr>
        <p:sp>
          <p:nvSpPr>
            <p:cNvPr id="44" name="TextBox 43"/>
            <p:cNvSpPr txBox="1"/>
            <p:nvPr/>
          </p:nvSpPr>
          <p:spPr>
            <a:xfrm>
              <a:off x="7782081" y="5630934"/>
              <a:ext cx="10099964" cy="3171343"/>
            </a:xfrm>
            <a:prstGeom prst="rect">
              <a:avLst/>
            </a:prstGeom>
            <a:noFill/>
            <a:ln w="38100" cap="flat">
              <a:solidFill>
                <a:srgbClr val="1F56FF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grpSp>
          <p:nvGrpSpPr>
            <p:cNvPr id="18" name="Group 17"/>
            <p:cNvGrpSpPr/>
            <p:nvPr>
              <p:custDataLst>
                <p:tags r:id="rId2"/>
              </p:custDataLst>
            </p:nvPr>
          </p:nvGrpSpPr>
          <p:grpSpPr>
            <a:xfrm>
              <a:off x="8176589" y="5630934"/>
              <a:ext cx="9514542" cy="2835794"/>
              <a:chOff x="8176589" y="5630934"/>
              <a:chExt cx="9514542" cy="2835794"/>
            </a:xfrm>
          </p:grpSpPr>
          <p:pic>
            <p:nvPicPr>
              <p:cNvPr id="17" name="Picture 1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frac{1}{N}\sum_{i=1}^{N}|g_i - g_{\theta}(t_i)|^2 + \frac{\lambda}{M}\sum_{q=1}^{M}&#10;\left( |m\,g_{\theta,tt}(t_q) +\mu\, g_{\theta, t}(t_q) +k\,g_{\theta}(t_q) -f(t_q) |\right)^2 + \left(|g_0 - g_{\theta}(t_0)|\right)^2 + \left(|g_f - g_{\theta}(t_f)|\right)^2\\&#10;&amp; \text{s.t.}\\&#10;&amp; &amp; &amp; g_{\theta}(t) = \sum_{j=1}^{L} \beta_{j}\sigma \left(w_jt + b_j \right)  \\&#10;&amp; &amp; &amp; \theta = \{\bm{w},\bm{b},\bm{\beta}\}^T \in \mathbb{R}^{3L} \\&#10;&amp; &amp; &amp;  \bm{w},\bm{b},\bm{\beta} \in \mathbb{R}^L \\&#10;\end{aligned}&#10;\end{equation*}&#10;&#10;\end{document}" title="IguanaTex Bitmap Display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6589" y="6266409"/>
                <a:ext cx="9514542" cy="2200319"/>
              </a:xfrm>
              <a:prstGeom prst="rect">
                <a:avLst/>
              </a:prstGeom>
            </p:spPr>
          </p:pic>
          <p:sp>
            <p:nvSpPr>
              <p:cNvPr id="46" name="CasellaDiTesto 16 2 1">
                <a:extLst>
                  <a:ext uri="{FF2B5EF4-FFF2-40B4-BE49-F238E27FC236}">
                    <a16:creationId xmlns:a16="http://schemas.microsoft.com/office/drawing/2014/main" id="{41850580-BBA7-F640-AF6F-7F8BB1E9574C}"/>
                  </a:ext>
                </a:extLst>
              </p:cNvPr>
              <p:cNvSpPr txBox="1"/>
              <p:nvPr/>
            </p:nvSpPr>
            <p:spPr>
              <a:xfrm>
                <a:off x="10130238" y="5630934"/>
                <a:ext cx="5895505" cy="5539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Physics-Informed Neural Network</a:t>
                </a:r>
              </a:p>
            </p:txBody>
          </p:sp>
        </p:grp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D0C956-7D55-8942-82D9-7FF6C3FBEEA2}"/>
              </a:ext>
            </a:extLst>
          </p:cNvPr>
          <p:cNvCxnSpPr>
            <a:cxnSpLocks/>
            <a:stCxn id="32" idx="2"/>
            <a:endCxn id="44" idx="0"/>
          </p:cNvCxnSpPr>
          <p:nvPr/>
        </p:nvCxnSpPr>
        <p:spPr>
          <a:xfrm flipH="1">
            <a:off x="12832063" y="3923630"/>
            <a:ext cx="1398414" cy="170730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Elbow Connector 74"/>
          <p:cNvCxnSpPr>
            <a:stCxn id="34" idx="2"/>
            <a:endCxn id="44" idx="0"/>
          </p:cNvCxnSpPr>
          <p:nvPr/>
        </p:nvCxnSpPr>
        <p:spPr>
          <a:xfrm rot="16200000" flipH="1">
            <a:off x="7086204" y="-114926"/>
            <a:ext cx="2056473" cy="9435246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00B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Elbow Connector 78"/>
          <p:cNvCxnSpPr>
            <a:stCxn id="39" idx="3"/>
            <a:endCxn id="44" idx="1"/>
          </p:cNvCxnSpPr>
          <p:nvPr/>
        </p:nvCxnSpPr>
        <p:spPr>
          <a:xfrm flipH="1">
            <a:off x="7782081" y="2956746"/>
            <a:ext cx="945733" cy="4259860"/>
          </a:xfrm>
          <a:prstGeom prst="bentConnector5">
            <a:avLst>
              <a:gd name="adj1" fmla="val -24172"/>
              <a:gd name="adj2" fmla="val 38639"/>
              <a:gd name="adj3" fmla="val 124172"/>
            </a:avLst>
          </a:prstGeom>
          <a:noFill/>
          <a:ln w="38100" cap="flat">
            <a:solidFill>
              <a:srgbClr val="090F34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CasellaDiTesto 16 2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907984" y="10133806"/>
            <a:ext cx="4820800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https://benmoseley.blog/my-research/so-what-is-a-physics-informed-neural-network/</a:t>
            </a:r>
            <a:endParaRPr lang="en-US" sz="1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g_{tt} +\mu\, g_t +k\,g = f(t) \qquad \text{subject to} \qquad     &#10;    \begin{cases}&#10;        g(t_0) &amp;= g_0 \\&#10;        g(t_f) &amp;= g_f \\&#10;    \end{cases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583" y="2905732"/>
            <a:ext cx="6314666" cy="758857"/>
          </a:xfrm>
          <a:prstGeom prst="rect">
            <a:avLst/>
          </a:prstGeom>
        </p:spPr>
      </p:pic>
      <p:sp>
        <p:nvSpPr>
          <p:cNvPr id="29" name="CasellaDiTesto 16 2 5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2405435" y="2336364"/>
            <a:ext cx="357486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Damped Har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monic Oscillator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168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PIELM</a:t>
            </a:r>
            <a:r>
              <a:rPr lang="en-US" baseline="30000" smtClean="0"/>
              <a:t>*</a:t>
            </a:r>
            <a:endParaRPr lang="en-US" baseline="30000" dirty="0"/>
          </a:p>
        </p:txBody>
      </p:sp>
      <p:grpSp>
        <p:nvGrpSpPr>
          <p:cNvPr id="8" name="Gruppo 9">
            <a:extLst>
              <a:ext uri="{FF2B5EF4-FFF2-40B4-BE49-F238E27FC236}">
                <a16:creationId xmlns:a16="http://schemas.microsoft.com/office/drawing/2014/main" id="{CB93161E-3E5A-436C-88DE-12AC73E62233}"/>
              </a:ext>
            </a:extLst>
          </p:cNvPr>
          <p:cNvGrpSpPr/>
          <p:nvPr/>
        </p:nvGrpSpPr>
        <p:grpSpPr>
          <a:xfrm>
            <a:off x="171272" y="2764648"/>
            <a:ext cx="12367083" cy="6468048"/>
            <a:chOff x="279901" y="1776181"/>
            <a:chExt cx="8108738" cy="40658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0E2F39-0AAE-4C44-BBBD-CE9FEE0321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01" y="1776181"/>
              <a:ext cx="8108738" cy="4004926"/>
            </a:xfrm>
            <a:prstGeom prst="rect">
              <a:avLst/>
            </a:prstGeom>
            <a:ln w="38100">
              <a:solidFill>
                <a:srgbClr val="9900CC"/>
              </a:solidFill>
            </a:ln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0EDF275B-7237-4C91-9AE1-EFD873A55F82}"/>
                </a:ext>
              </a:extLst>
            </p:cNvPr>
            <p:cNvSpPr/>
            <p:nvPr/>
          </p:nvSpPr>
          <p:spPr>
            <a:xfrm>
              <a:off x="6728872" y="2677412"/>
              <a:ext cx="1421489" cy="585806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  <p:txBody>
            <a:bodyPr wrap="square" anchor="ctr">
              <a:normAutofit/>
            </a:bodyPr>
            <a:lstStyle/>
            <a:p>
              <a:pPr algn="ctr"/>
              <a:r>
                <a:rPr lang="en-US" sz="1600" dirty="0">
                  <a:solidFill>
                    <a:srgbClr val="2222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solidFill>
                    <a:srgbClr val="222222"/>
                  </a:solidFill>
                  <a:cs typeface="Times New Roman" panose="02020603050405020304" pitchFamily="18" charset="0"/>
                </a:rPr>
                <a:t>Least-squares</a:t>
              </a:r>
              <a:endParaRPr lang="en-US" sz="1600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7">
              <a:extLst>
                <a:ext uri="{FF2B5EF4-FFF2-40B4-BE49-F238E27FC236}">
                  <a16:creationId xmlns:a16="http://schemas.microsoft.com/office/drawing/2014/main" id="{17DDA9FB-12F3-4CDE-B8A1-CAE730DC1A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9616" y="3391421"/>
              <a:ext cx="1" cy="762129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E8107270-FDC5-4C09-BA40-16ECFA6C352C}"/>
                </a:ext>
              </a:extLst>
            </p:cNvPr>
            <p:cNvSpPr txBox="1"/>
            <p:nvPr/>
          </p:nvSpPr>
          <p:spPr>
            <a:xfrm>
              <a:off x="279901" y="3377806"/>
              <a:ext cx="2523535" cy="184738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pic>
          <p:nvPicPr>
            <p:cNvPr id="16" name="Picture 41">
              <a:extLst>
                <a:ext uri="{FF2B5EF4-FFF2-40B4-BE49-F238E27FC236}">
                  <a16:creationId xmlns:a16="http://schemas.microsoft.com/office/drawing/2014/main" id="{3EB294FC-D8E0-45F6-A226-A5D55FE4C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419" y="3611156"/>
              <a:ext cx="2288697" cy="130937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38100">
              <a:solidFill>
                <a:srgbClr val="000000"/>
              </a:solidFill>
              <a:prstDash val="dash"/>
            </a:ln>
          </p:spPr>
        </p:pic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ECADCF87-A2A2-4A1B-BBEA-BAC7D1B5CC05}"/>
                </a:ext>
              </a:extLst>
            </p:cNvPr>
            <p:cNvSpPr/>
            <p:nvPr/>
          </p:nvSpPr>
          <p:spPr>
            <a:xfrm>
              <a:off x="2367394" y="4099192"/>
              <a:ext cx="374722" cy="27686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wrap="square">
              <a:normAutofit/>
            </a:bodyPr>
            <a:lstStyle/>
            <a:p>
              <a:pPr algn="ctr"/>
              <a:endParaRPr lang="en-US" sz="156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0">
                  <a:extLst>
                    <a:ext uri="{FF2B5EF4-FFF2-40B4-BE49-F238E27FC236}">
                      <a16:creationId xmlns:a16="http://schemas.microsoft.com/office/drawing/2014/main" id="{682FC639-A6B7-453E-A353-D62B7C2BEF7F}"/>
                    </a:ext>
                  </a:extLst>
                </p:cNvPr>
                <p:cNvSpPr/>
                <p:nvPr/>
              </p:nvSpPr>
              <p:spPr>
                <a:xfrm>
                  <a:off x="2366428" y="4099192"/>
                  <a:ext cx="371812" cy="276862"/>
                </a:xfrm>
                <a:prstGeom prst="rect">
                  <a:avLst/>
                </a:prstGeom>
                <a:ln>
                  <a:solidFill>
                    <a:srgbClr val="000000"/>
                  </a:solidFill>
                </a:ln>
              </p:spPr>
              <p:txBody>
                <a:bodyPr wrap="square">
                  <a:norm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6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sz="1565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0">
                  <a:extLst>
                    <a:ext uri="{FF2B5EF4-FFF2-40B4-BE49-F238E27FC236}">
                      <a16:creationId xmlns:a16="http://schemas.microsoft.com/office/drawing/2014/main" id="{682FC639-A6B7-453E-A353-D62B7C2BEF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428" y="4099192"/>
                  <a:ext cx="371812" cy="2768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0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E199245D-6063-4397-B038-15B39184E7BC}"/>
                </a:ext>
              </a:extLst>
            </p:cNvPr>
            <p:cNvSpPr/>
            <p:nvPr/>
          </p:nvSpPr>
          <p:spPr>
            <a:xfrm>
              <a:off x="5926139" y="5535604"/>
              <a:ext cx="1844786" cy="306466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r>
                <a:rPr lang="en-US" sz="1600" i="1" dirty="0">
                  <a:solidFill>
                    <a:srgbClr val="7C1E19"/>
                  </a:solidFill>
                  <a:cs typeface="Times New Roman" panose="02020603050405020304" pitchFamily="18" charset="0"/>
                </a:rPr>
                <a:t> (or analytically)</a:t>
              </a:r>
            </a:p>
          </p:txBody>
        </p:sp>
      </p:grpSp>
      <p:cxnSp>
        <p:nvCxnSpPr>
          <p:cNvPr id="22" name="Connettore diritto 4">
            <a:extLst>
              <a:ext uri="{FF2B5EF4-FFF2-40B4-BE49-F238E27FC236}">
                <a16:creationId xmlns:a16="http://schemas.microsoft.com/office/drawing/2014/main" id="{0F4F4B3F-7024-47C1-BDB1-8DAFEC2286F6}"/>
              </a:ext>
            </a:extLst>
          </p:cNvPr>
          <p:cNvCxnSpPr>
            <a:cxnSpLocks/>
          </p:cNvCxnSpPr>
          <p:nvPr/>
        </p:nvCxnSpPr>
        <p:spPr>
          <a:xfrm flipV="1">
            <a:off x="13518104" y="2694572"/>
            <a:ext cx="3592702" cy="25353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241963" y="2240705"/>
            <a:ext cx="563236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Physics-Informed Extreme Learning Machine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4"/>
          </p:nvPr>
        </p:nvSpPr>
        <p:spPr>
          <a:xfrm>
            <a:off x="12753351" y="2314378"/>
            <a:ext cx="5551970" cy="8024573"/>
          </a:xfrm>
          <a:ln w="38100">
            <a:noFill/>
          </a:ln>
        </p:spPr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b="1" smtClean="0"/>
              <a:t>Main limitations</a:t>
            </a:r>
          </a:p>
          <a:p>
            <a:r>
              <a:rPr lang="en-US" smtClean="0"/>
              <a:t>Gradient based methods are employed to train the network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Cost effective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Complexity of the networks can cause divergence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Linear problems treated as nonlinear problems</a:t>
            </a:r>
          </a:p>
          <a:p>
            <a:r>
              <a:rPr lang="en-US" smtClean="0"/>
              <a:t>Initial and/or Boundary Conditions (e.g., DE constraints) included in the loss function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Cost effective (especially for PDEs)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Presence of competing objectives in the loss function</a:t>
            </a:r>
          </a:p>
          <a:p>
            <a:pPr lvl="2"/>
            <a:r>
              <a:rPr lang="en-US" smtClean="0">
                <a:solidFill>
                  <a:schemeClr val="accent1"/>
                </a:solidFill>
              </a:rPr>
              <a:t>Gradient pathologies causing the training failure in learning the DE constraints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Introduction of additional hyperparameters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5838" y="9413626"/>
            <a:ext cx="9847169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Dwivedi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V. and Srinivasan, B., 2020. Physics informed extreme learning machine (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pielm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)–a rapid method for the numerical solution of partial differential equations.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Neurocomputing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391, pp.96-118.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25" name="Picture 2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f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5" y="5041898"/>
            <a:ext cx="345510" cy="246505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b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5" y="7766702"/>
            <a:ext cx="313182" cy="2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7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Deep-TFC</a:t>
            </a:r>
            <a:r>
              <a:rPr lang="en-US" baseline="30000" smtClean="0"/>
              <a:t>*</a:t>
            </a:r>
            <a:endParaRPr lang="en-US" baseline="30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255146" y="3023172"/>
            <a:ext cx="11998036" cy="6378737"/>
            <a:chOff x="934023" y="3037027"/>
            <a:chExt cx="11998036" cy="63787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F6F6CE-EA3A-4C26-A55D-417474626639}"/>
                </a:ext>
              </a:extLst>
            </p:cNvPr>
            <p:cNvSpPr txBox="1"/>
            <p:nvPr/>
          </p:nvSpPr>
          <p:spPr>
            <a:xfrm>
              <a:off x="4870308" y="7605306"/>
              <a:ext cx="805654" cy="619171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59AB79F7-3440-4356-AD77-CDB0FACDB31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3" y="3037027"/>
              <a:ext cx="11998036" cy="6378737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cxnSp>
          <p:nvCxnSpPr>
            <p:cNvPr id="23" name="Straight Arrow Connector 7">
              <a:extLst>
                <a:ext uri="{FF2B5EF4-FFF2-40B4-BE49-F238E27FC236}">
                  <a16:creationId xmlns:a16="http://schemas.microsoft.com/office/drawing/2014/main" id="{AF166DD6-16EF-4ED2-9F71-886723AE7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40209" y="6086566"/>
              <a:ext cx="0" cy="738092"/>
            </a:xfrm>
            <a:prstGeom prst="straightConnector1">
              <a:avLst/>
            </a:prstGeom>
            <a:noFill/>
            <a:ln w="28575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B060F007-3ADC-48EE-B810-0025F295E221}"/>
                </a:ext>
              </a:extLst>
            </p:cNvPr>
            <p:cNvSpPr txBox="1"/>
            <p:nvPr/>
          </p:nvSpPr>
          <p:spPr>
            <a:xfrm>
              <a:off x="1065569" y="5562420"/>
              <a:ext cx="3733930" cy="2942367"/>
            </a:xfrm>
            <a:prstGeom prst="rect">
              <a:avLst/>
            </a:prstGeom>
            <a:solidFill>
              <a:schemeClr val="bg1"/>
            </a:solidFill>
            <a:ln w="1905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3">
                  <a:extLst>
                    <a:ext uri="{FF2B5EF4-FFF2-40B4-BE49-F238E27FC236}">
                      <a16:creationId xmlns:a16="http://schemas.microsoft.com/office/drawing/2014/main" id="{3AB6DBDB-7861-454C-B39C-7FBB00D4EA40}"/>
                    </a:ext>
                  </a:extLst>
                </p:cNvPr>
                <p:cNvSpPr txBox="1"/>
                <p:nvPr/>
              </p:nvSpPr>
              <p:spPr>
                <a:xfrm>
                  <a:off x="1011692" y="6238728"/>
                  <a:ext cx="3572356" cy="988351"/>
                </a:xfrm>
                <a:prstGeom prst="rect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ysDash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normAutofit/>
                </a:bodyPr>
                <a:lstStyle/>
                <a:p>
                  <a:r>
                    <a:rPr lang="en-US" sz="1957" b="1" dirty="0">
                      <a:solidFill>
                        <a:srgbClr val="000000"/>
                      </a:solidFill>
                      <a:ea typeface="MiloOT-Xbold"/>
                      <a:cs typeface="MiloOT-Xbold"/>
                      <a:sym typeface="MiloOT-Xbold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957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𝒖</m:t>
                      </m:r>
                      <m:r>
                        <a:rPr lang="en-US" sz="1957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=</m:t>
                      </m:r>
                      <m:r>
                        <a:rPr lang="en-US" sz="1957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iloOT-Xbold"/>
                          <a:cs typeface="MiloOT-Xbold"/>
                          <a:sym typeface="MiloOT-Xbold"/>
                        </a:rPr>
                        <m:t>𝑩</m:t>
                      </m:r>
                      <m:d>
                        <m:dPr>
                          <m:ctrlP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</m:ctrlPr>
                        </m:dPr>
                        <m:e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𝒙</m:t>
                          </m:r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,</m:t>
                          </m:r>
                          <m:r>
                            <a:rPr lang="en-US" sz="1957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iloOT-Xbold"/>
                              <a:cs typeface="MiloOT-Xbold"/>
                              <a:sym typeface="MiloOT-Xbold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1957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loOT-Xbold"/>
                                  <a:cs typeface="MiloOT-Xbold"/>
                                  <a:sym typeface="MiloOT-Xbold"/>
                                </a:rPr>
                              </m:ctrlPr>
                            </m:dPr>
                            <m:e>
                              <m:r>
                                <a:rPr lang="en-US" sz="1957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loOT-Xbold"/>
                                  <a:cs typeface="MiloOT-Xbold"/>
                                  <a:sym typeface="MiloOT-Xbold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195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957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sz="195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57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a14:m>
                  <a:endParaRPr lang="en-US" sz="1957" b="1" dirty="0">
                    <a:solidFill>
                      <a:srgbClr val="000000"/>
                    </a:solidFill>
                    <a:ea typeface="MiloOT-Xbold"/>
                    <a:cs typeface="MiloOT-Xbold"/>
                    <a:sym typeface="MiloOT-Xbold"/>
                  </a:endParaRPr>
                </a:p>
              </p:txBody>
            </p:sp>
          </mc:Choice>
          <mc:Fallback xmlns="">
            <p:sp>
              <p:nvSpPr>
                <p:cNvPr id="25" name="TextBox 3">
                  <a:extLst>
                    <a:ext uri="{FF2B5EF4-FFF2-40B4-BE49-F238E27FC236}">
                      <a16:creationId xmlns:a16="http://schemas.microsoft.com/office/drawing/2014/main" id="{3AB6DBDB-7861-454C-B39C-7FBB00D4E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692" y="6238728"/>
                  <a:ext cx="3572356" cy="9883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 cap="flat">
                  <a:solidFill>
                    <a:srgbClr val="000000"/>
                  </a:solidFill>
                  <a:prstDash val="sysDash"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F22D52C1-9CB7-4288-92FC-E92F2A3BD26B}"/>
                </a:ext>
              </a:extLst>
            </p:cNvPr>
            <p:cNvSpPr txBox="1"/>
            <p:nvPr/>
          </p:nvSpPr>
          <p:spPr>
            <a:xfrm>
              <a:off x="1240416" y="5069988"/>
              <a:ext cx="1534578" cy="619171"/>
            </a:xfrm>
            <a:prstGeom prst="rect">
              <a:avLst/>
            </a:prstGeom>
            <a:noFill/>
            <a:ln w="28575" cap="flat">
              <a:solidFill>
                <a:srgbClr val="FFC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24B25A52-7A41-49E8-BBC1-8B919AB6ECDF}"/>
                </a:ext>
              </a:extLst>
            </p:cNvPr>
            <p:cNvSpPr txBox="1"/>
            <p:nvPr/>
          </p:nvSpPr>
          <p:spPr>
            <a:xfrm>
              <a:off x="2970090" y="6545122"/>
              <a:ext cx="580756" cy="453131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lnSpcReduction="10000"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B163D925-FC6E-478C-B647-337954489003}"/>
                </a:ext>
              </a:extLst>
            </p:cNvPr>
            <p:cNvSpPr txBox="1"/>
            <p:nvPr/>
          </p:nvSpPr>
          <p:spPr>
            <a:xfrm>
              <a:off x="2007705" y="6545123"/>
              <a:ext cx="789339" cy="453130"/>
            </a:xfrm>
            <a:prstGeom prst="rect">
              <a:avLst/>
            </a:prstGeom>
            <a:noFill/>
            <a:ln w="28575" cap="flat">
              <a:solidFill>
                <a:srgbClr val="FFC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 lnSpcReduction="10000"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cxnSp>
          <p:nvCxnSpPr>
            <p:cNvPr id="29" name="Elbow Connector 16">
              <a:extLst>
                <a:ext uri="{FF2B5EF4-FFF2-40B4-BE49-F238E27FC236}">
                  <a16:creationId xmlns:a16="http://schemas.microsoft.com/office/drawing/2014/main" id="{B8FB72C2-D9B0-45CC-8B04-920318970090}"/>
                </a:ext>
              </a:extLst>
            </p:cNvPr>
            <p:cNvCxnSpPr>
              <a:cxnSpLocks/>
              <a:stCxn id="28" idx="0"/>
              <a:endCxn id="26" idx="2"/>
            </p:cNvCxnSpPr>
            <p:nvPr/>
          </p:nvCxnSpPr>
          <p:spPr>
            <a:xfrm rot="16200000" flipV="1">
              <a:off x="1777058" y="5919806"/>
              <a:ext cx="855964" cy="394670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FFC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Elbow Connector 21">
              <a:extLst>
                <a:ext uri="{FF2B5EF4-FFF2-40B4-BE49-F238E27FC236}">
                  <a16:creationId xmlns:a16="http://schemas.microsoft.com/office/drawing/2014/main" id="{E5D06887-1E41-49CF-92D3-7D370F0F7973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3550846" y="6771688"/>
              <a:ext cx="1318043" cy="984146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13BA68F3-A79F-4D94-9E5B-3ABD54C4C7DB}"/>
                </a:ext>
              </a:extLst>
            </p:cNvPr>
            <p:cNvSpPr txBox="1"/>
            <p:nvPr/>
          </p:nvSpPr>
          <p:spPr>
            <a:xfrm>
              <a:off x="9422446" y="7033495"/>
              <a:ext cx="805654" cy="619171"/>
            </a:xfrm>
            <a:prstGeom prst="rect">
              <a:avLst/>
            </a:prstGeom>
            <a:noFill/>
            <a:ln w="1905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algn="ctr" defTabSz="536735" hangingPunct="0"/>
              <a:r>
                <a:rPr lang="en-US" sz="3261" b="1" dirty="0">
                  <a:solidFill>
                    <a:srgbClr val="FF0000"/>
                  </a:solidFill>
                  <a:latin typeface="MiloOT-Xbold"/>
                  <a:ea typeface="MiloOT-Xbold"/>
                  <a:cs typeface="MiloOT-Xbold"/>
                  <a:sym typeface="MiloOT-Xbold"/>
                </a:rPr>
                <a:t>x</a:t>
              </a:r>
            </a:p>
          </p:txBody>
        </p: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00D10D86-0301-4F1F-BD80-2A5AF85E8BF5}"/>
                </a:ext>
              </a:extLst>
            </p:cNvPr>
            <p:cNvSpPr txBox="1"/>
            <p:nvPr/>
          </p:nvSpPr>
          <p:spPr>
            <a:xfrm>
              <a:off x="9844454" y="8019974"/>
              <a:ext cx="805654" cy="619171"/>
            </a:xfrm>
            <a:prstGeom prst="rect">
              <a:avLst/>
            </a:prstGeom>
            <a:noFill/>
            <a:ln w="1905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algn="ctr" defTabSz="536735" hangingPunct="0"/>
              <a:r>
                <a:rPr lang="en-US" sz="3261" b="1" dirty="0">
                  <a:solidFill>
                    <a:srgbClr val="FF0000"/>
                  </a:solidFill>
                  <a:latin typeface="MiloOT-Xbold"/>
                  <a:ea typeface="MiloOT-Xbold"/>
                  <a:cs typeface="MiloOT-Xbold"/>
                  <a:sym typeface="MiloOT-Xbold"/>
                </a:rPr>
                <a:t>x</a:t>
              </a: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C5D8069B-A81F-4E77-ADCA-7D77CB445170}"/>
                </a:ext>
              </a:extLst>
            </p:cNvPr>
            <p:cNvSpPr/>
            <p:nvPr/>
          </p:nvSpPr>
          <p:spPr>
            <a:xfrm>
              <a:off x="10588186" y="4956367"/>
              <a:ext cx="2104046" cy="1034164"/>
            </a:xfrm>
            <a:prstGeom prst="roundRect">
              <a:avLst/>
            </a:prstGeom>
            <a:ln w="19050">
              <a:solidFill>
                <a:srgbClr val="000000"/>
              </a:solidFill>
            </a:ln>
          </p:spPr>
          <p:txBody>
            <a:bodyPr wrap="square" anchor="ctr">
              <a:normAutofit/>
            </a:bodyPr>
            <a:lstStyle/>
            <a:p>
              <a:pPr algn="ctr"/>
              <a:r>
                <a:rPr lang="en-US" sz="1565" dirty="0">
                  <a:solidFill>
                    <a:srgbClr val="222222"/>
                  </a:solidFill>
                  <a:cs typeface="Times New Roman" panose="02020603050405020304" pitchFamily="18" charset="0"/>
                </a:rPr>
                <a:t> Gradient-based </a:t>
              </a:r>
            </a:p>
            <a:p>
              <a:pPr algn="ctr"/>
              <a:r>
                <a:rPr lang="en-US" sz="1565" dirty="0">
                  <a:solidFill>
                    <a:srgbClr val="222222"/>
                  </a:solidFill>
                  <a:cs typeface="Times New Roman" panose="02020603050405020304" pitchFamily="18" charset="0"/>
                </a:rPr>
                <a:t>methods</a:t>
              </a:r>
              <a:endParaRPr lang="en-US" sz="1565" dirty="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6E3FF360-7A6D-4344-A8D9-6AE180B3E6A6}"/>
                </a:ext>
              </a:extLst>
            </p:cNvPr>
            <p:cNvSpPr txBox="1"/>
            <p:nvPr/>
          </p:nvSpPr>
          <p:spPr>
            <a:xfrm>
              <a:off x="4833549" y="6838513"/>
              <a:ext cx="4789114" cy="2050914"/>
            </a:xfrm>
            <a:prstGeom prst="rect">
              <a:avLst/>
            </a:prstGeom>
            <a:noFill/>
            <a:ln w="762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rmAutofit/>
            </a:bodyPr>
            <a:lstStyle/>
            <a:p>
              <a:pPr defTabSz="536735" hangingPunct="0"/>
              <a:endParaRPr lang="en-US" sz="3261" b="1" dirty="0">
                <a:solidFill>
                  <a:srgbClr val="FFFFFF"/>
                </a:solidFill>
                <a:latin typeface="MiloOT-Xbold"/>
                <a:ea typeface="MiloOT-Xbold"/>
                <a:cs typeface="MiloOT-Xbold"/>
                <a:sym typeface="MiloOT-Xbold"/>
              </a:endParaRPr>
            </a:p>
          </p:txBody>
        </p:sp>
        <p:grpSp>
          <p:nvGrpSpPr>
            <p:cNvPr id="35" name="Gruppo 44">
              <a:extLst>
                <a:ext uri="{FF2B5EF4-FFF2-40B4-BE49-F238E27FC236}">
                  <a16:creationId xmlns:a16="http://schemas.microsoft.com/office/drawing/2014/main" id="{3F4E9E91-70AD-4FEB-A727-AF686F0A062A}"/>
                </a:ext>
              </a:extLst>
            </p:cNvPr>
            <p:cNvGrpSpPr/>
            <p:nvPr/>
          </p:nvGrpSpPr>
          <p:grpSpPr>
            <a:xfrm>
              <a:off x="1109910" y="7508131"/>
              <a:ext cx="2658526" cy="1733099"/>
              <a:chOff x="365759" y="4599432"/>
              <a:chExt cx="1796735" cy="1088136"/>
            </a:xfrm>
          </p:grpSpPr>
          <p:sp>
            <p:nvSpPr>
              <p:cNvPr id="36" name="TextBox 15">
                <a:extLst>
                  <a:ext uri="{FF2B5EF4-FFF2-40B4-BE49-F238E27FC236}">
                    <a16:creationId xmlns:a16="http://schemas.microsoft.com/office/drawing/2014/main" id="{CE86B97A-B395-4A89-981A-521AA1F910C4}"/>
                  </a:ext>
                </a:extLst>
              </p:cNvPr>
              <p:cNvSpPr txBox="1"/>
              <p:nvPr/>
            </p:nvSpPr>
            <p:spPr>
              <a:xfrm>
                <a:off x="365759" y="4599432"/>
                <a:ext cx="1796735" cy="1088136"/>
              </a:xfrm>
              <a:prstGeom prst="rect">
                <a:avLst/>
              </a:prstGeom>
              <a:noFill/>
              <a:ln w="28575" cap="flat">
                <a:solidFill>
                  <a:srgbClr val="FFC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defTabSz="536735" hangingPunct="0"/>
                <a:endParaRPr lang="en-US" sz="3261" b="1" dirty="0">
                  <a:solidFill>
                    <a:srgbClr val="FFFFFF"/>
                  </a:solidFill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  <p:pic>
            <p:nvPicPr>
              <p:cNvPr id="37" name="Immagine 42" descr="Immagine che contiene orologio&#10;&#10;Descrizione generata automaticamente">
                <a:extLst>
                  <a:ext uri="{FF2B5EF4-FFF2-40B4-BE49-F238E27FC236}">
                    <a16:creationId xmlns:a16="http://schemas.microsoft.com/office/drawing/2014/main" id="{B4D20E09-127C-4A6B-9E89-3C873B4900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97"/>
              <a:stretch/>
            </p:blipFill>
            <p:spPr>
              <a:xfrm>
                <a:off x="540759" y="4636112"/>
                <a:ext cx="1378218" cy="102683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16" name="Oval 15"/>
            <p:cNvSpPr/>
            <p:nvPr/>
          </p:nvSpPr>
          <p:spPr>
            <a:xfrm>
              <a:off x="2806497" y="8140874"/>
              <a:ext cx="831391" cy="432789"/>
            </a:xfrm>
            <a:prstGeom prst="ellipse">
              <a:avLst/>
            </a:prstGeom>
            <a:solidFill>
              <a:srgbClr val="B2B4FA"/>
            </a:soli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Calibri"/>
                </a:rPr>
                <a:t>g(</a:t>
              </a:r>
              <a:r>
                <a:rPr 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Calibri"/>
                </a:rPr>
                <a:t>x</a:t>
              </a:r>
              <a:r>
                <a:rPr lang="en-US" sz="1400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Calibri"/>
                </a:rPr>
                <a:t>)</a:t>
              </a:r>
              <a:endParaRPr kumimoji="0" lang="en-US" sz="1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endParaRPr>
            </a:p>
          </p:txBody>
        </p:sp>
      </p:grpSp>
      <p:cxnSp>
        <p:nvCxnSpPr>
          <p:cNvPr id="40" name="Connettore diritto 4">
            <a:extLst>
              <a:ext uri="{FF2B5EF4-FFF2-40B4-BE49-F238E27FC236}">
                <a16:creationId xmlns:a16="http://schemas.microsoft.com/office/drawing/2014/main" id="{0F4F4B3F-7024-47C1-BDB1-8DAFEC2286F6}"/>
              </a:ext>
            </a:extLst>
          </p:cNvPr>
          <p:cNvCxnSpPr>
            <a:cxnSpLocks/>
          </p:cNvCxnSpPr>
          <p:nvPr/>
        </p:nvCxnSpPr>
        <p:spPr>
          <a:xfrm flipV="1">
            <a:off x="13875587" y="5263273"/>
            <a:ext cx="4177422" cy="48366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16 2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241963" y="2431205"/>
            <a:ext cx="5230582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Deep Theory of Functiona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Connections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Placeholder 2"/>
          <p:cNvSpPr>
            <a:spLocks noGrp="1"/>
          </p:cNvSpPr>
          <p:nvPr>
            <p:ph type="body" idx="14"/>
          </p:nvPr>
        </p:nvSpPr>
        <p:spPr>
          <a:xfrm>
            <a:off x="12753351" y="2314378"/>
            <a:ext cx="5551970" cy="8024573"/>
          </a:xfrm>
          <a:ln w="38100">
            <a:noFill/>
          </a:ln>
        </p:spPr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b="1" smtClean="0"/>
              <a:t>Main limitations</a:t>
            </a:r>
          </a:p>
          <a:p>
            <a:r>
              <a:rPr lang="en-US" smtClean="0"/>
              <a:t>Gradient based methods are employed to train the network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Cost effective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Complexity of the networks can cause divergence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Linear problems treated as nonlinear problems</a:t>
            </a:r>
          </a:p>
          <a:p>
            <a:r>
              <a:rPr lang="en-US" smtClean="0"/>
              <a:t>Initial and/or Boundary Conditions (e.g., DE constraints) included in the loss function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Cost effective (especially for PDEs)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Presence of competing objectives in the loss function</a:t>
            </a:r>
          </a:p>
          <a:p>
            <a:pPr lvl="2"/>
            <a:r>
              <a:rPr lang="en-US" smtClean="0">
                <a:solidFill>
                  <a:schemeClr val="accent1"/>
                </a:solidFill>
              </a:rPr>
              <a:t>Gradient pathologies causing the training failure in learning the DE constraints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accent1"/>
                </a:solidFill>
              </a:rPr>
              <a:t>Introduction of additional hyperparameters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5838" y="9007226"/>
            <a:ext cx="9847169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2020. Deep theory of functional connections: A new method for estimating the solutions of partial differential equations. Machine learning and knowledge extraction, 2(1), pp.37-55.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6899" y="9482064"/>
            <a:ext cx="8447813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2017. The theory of connections: Connecting points. Mathematics, 5(4), p.57.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2782051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PINN Frameworks</a:t>
            </a:r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4894CD3-241C-954B-86EA-B6A559A06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14" y="2215031"/>
            <a:ext cx="14958149" cy="79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52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TFC versus PINNs for DEs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4"/>
          </p:nvPr>
        </p:nvSpPr>
        <p:spPr>
          <a:xfrm>
            <a:off x="1" y="2154765"/>
            <a:ext cx="9144000" cy="8297336"/>
          </a:xfrm>
        </p:spPr>
        <p:txBody>
          <a:bodyPr>
            <a:normAutofit fontScale="925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of Functional Connections (TFC)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2017]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mathematical framework for functional interpolation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is approximated via a 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constrained expression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of a </a:t>
            </a: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free-chosen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 and a functional that analytically satisfies the constraints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TFC is applied to solve parametric DEs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free-chosen function is an expansion of orthogonal polynomials (Chebyshev or Legendre) 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constraints are the Initial/Boundary Conditions (IC or BC)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Physics-Informed (PI) Neural Networks (NN) Methods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a “novel” approach, coming from the Machine Learning community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 </a:t>
            </a:r>
            <a:r>
              <a:rPr lang="en-US" sz="28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unknown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 are approximated via a (Deep) Neural Network (NN), and the DEs drive the NN training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11" y="2218265"/>
            <a:ext cx="8291279" cy="80718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</p:spTree>
    <p:extLst>
      <p:ext uri="{BB962C8B-B14F-4D97-AF65-F5344CB8AC3E}">
        <p14:creationId xmlns:p14="http://schemas.microsoft.com/office/powerpoint/2010/main" val="2249814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nonlinear 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52441"/>
            <a:ext cx="18288000" cy="7396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</p:spTree>
    <p:extLst>
      <p:ext uri="{BB962C8B-B14F-4D97-AF65-F5344CB8AC3E}">
        <p14:creationId xmlns:p14="http://schemas.microsoft.com/office/powerpoint/2010/main" val="2520742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nonlinear ODE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2087032"/>
            <a:ext cx="18288000" cy="75651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</p:spTree>
    <p:extLst>
      <p:ext uri="{BB962C8B-B14F-4D97-AF65-F5344CB8AC3E}">
        <p14:creationId xmlns:p14="http://schemas.microsoft.com/office/powerpoint/2010/main" val="3329161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Physics-Informed Neural Networks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55151" y="2951018"/>
            <a:ext cx="14347828" cy="6841466"/>
            <a:chOff x="1610139" y="2708127"/>
            <a:chExt cx="15067722" cy="7378266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1A06AFEA-FA8D-4B4D-A84C-682FCD10BD55}"/>
                </a:ext>
              </a:extLst>
            </p:cNvPr>
            <p:cNvSpPr txBox="1">
              <a:spLocks/>
            </p:cNvSpPr>
            <p:nvPr/>
          </p:nvSpPr>
          <p:spPr>
            <a:xfrm>
              <a:off x="4040437" y="2708127"/>
              <a:ext cx="2474375" cy="850901"/>
            </a:xfrm>
            <a:prstGeom prst="rect">
              <a:avLst/>
            </a:prstGeom>
            <a:ln w="38100">
              <a:solidFill>
                <a:srgbClr val="00B05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</p:txBody>
        </p: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2436DE15-165B-1C49-BCC1-D4C30ECB41FA}"/>
                </a:ext>
              </a:extLst>
            </p:cNvPr>
            <p:cNvSpPr txBox="1">
              <a:spLocks/>
            </p:cNvSpPr>
            <p:nvPr/>
          </p:nvSpPr>
          <p:spPr>
            <a:xfrm>
              <a:off x="1610139" y="5447323"/>
              <a:ext cx="15067722" cy="1021327"/>
            </a:xfrm>
            <a:prstGeom prst="rect">
              <a:avLst/>
            </a:prstGeom>
            <a:ln w="76200">
              <a:solidFill>
                <a:srgbClr val="1F56FF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6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Physics-Informed Neural Networks (PINN)</a:t>
              </a:r>
            </a:p>
          </p:txBody>
        </p: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6A381343-69FE-4249-8187-673AB988B318}"/>
                </a:ext>
              </a:extLst>
            </p:cNvPr>
            <p:cNvSpPr txBox="1">
              <a:spLocks/>
            </p:cNvSpPr>
            <p:nvPr/>
          </p:nvSpPr>
          <p:spPr>
            <a:xfrm>
              <a:off x="1715782" y="9289367"/>
              <a:ext cx="4211847" cy="797026"/>
            </a:xfrm>
            <a:prstGeom prst="rect">
              <a:avLst/>
            </a:prstGeom>
            <a:ln w="38100">
              <a:solidFill>
                <a:srgbClr val="F94FFF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Data-physics-driven solution of DEs</a:t>
              </a: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A1F03A9F-BA9A-3048-84D6-53A0D694CB81}"/>
                </a:ext>
              </a:extLst>
            </p:cNvPr>
            <p:cNvSpPr txBox="1">
              <a:spLocks/>
            </p:cNvSpPr>
            <p:nvPr/>
          </p:nvSpPr>
          <p:spPr>
            <a:xfrm>
              <a:off x="7761713" y="2710397"/>
              <a:ext cx="2764574" cy="1323958"/>
            </a:xfrm>
            <a:prstGeom prst="rect">
              <a:avLst/>
            </a:prstGeom>
            <a:ln w="38100">
              <a:solidFill>
                <a:schemeClr val="bg2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Networks</a:t>
              </a:r>
            </a:p>
          </p:txBody>
        </p: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0F75AF3B-E52C-024B-BC77-CE50B43184AC}"/>
                </a:ext>
              </a:extLst>
            </p:cNvPr>
            <p:cNvSpPr txBox="1">
              <a:spLocks/>
            </p:cNvSpPr>
            <p:nvPr/>
          </p:nvSpPr>
          <p:spPr>
            <a:xfrm>
              <a:off x="11838808" y="2708127"/>
              <a:ext cx="2764574" cy="1323958"/>
            </a:xfrm>
            <a:prstGeom prst="rect">
              <a:avLst/>
            </a:prstGeom>
            <a:ln w="38100">
              <a:solidFill>
                <a:srgbClr val="FF000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Physics Laws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6565F9-A609-C04B-8ACA-366C5BA04A7E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5277625" y="3559028"/>
              <a:ext cx="3866375" cy="1888295"/>
            </a:xfrm>
            <a:prstGeom prst="straightConnector1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7B4FA2B-CF42-CB46-A7D5-B03E0EFA1406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>
            <a:xfrm>
              <a:off x="9144000" y="4034355"/>
              <a:ext cx="0" cy="1412968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D0C956-7D55-8942-82D9-7FF6C3FBEEA2}"/>
                </a:ext>
              </a:extLst>
            </p:cNvPr>
            <p:cNvCxnSpPr>
              <a:cxnSpLocks/>
              <a:stCxn id="10" idx="2"/>
              <a:endCxn id="7" idx="0"/>
            </p:cNvCxnSpPr>
            <p:nvPr/>
          </p:nvCxnSpPr>
          <p:spPr>
            <a:xfrm flipH="1">
              <a:off x="9144000" y="4032085"/>
              <a:ext cx="4077095" cy="1415238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6239AB29-339B-D541-8C8E-B1B47AD35BED}"/>
                </a:ext>
              </a:extLst>
            </p:cNvPr>
            <p:cNvSpPr txBox="1">
              <a:spLocks/>
            </p:cNvSpPr>
            <p:nvPr/>
          </p:nvSpPr>
          <p:spPr>
            <a:xfrm>
              <a:off x="11591551" y="9265201"/>
              <a:ext cx="4481349" cy="797026"/>
            </a:xfrm>
            <a:prstGeom prst="rect">
              <a:avLst/>
            </a:prstGeom>
            <a:solidFill>
              <a:srgbClr val="F94FFF"/>
            </a:solidFill>
            <a:ln w="38100">
              <a:solidFill>
                <a:srgbClr val="F94FFF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rm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Data-physics-driven DE parameters discovery</a:t>
              </a:r>
            </a:p>
          </p:txBody>
        </p: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7964EC49-6C0C-0D48-BB94-6EE0A2D8F6D4}"/>
                </a:ext>
              </a:extLst>
            </p:cNvPr>
            <p:cNvSpPr txBox="1">
              <a:spLocks/>
            </p:cNvSpPr>
            <p:nvPr/>
          </p:nvSpPr>
          <p:spPr>
            <a:xfrm>
              <a:off x="7007083" y="9287036"/>
              <a:ext cx="2811171" cy="797026"/>
            </a:xfrm>
            <a:prstGeom prst="rect">
              <a:avLst/>
            </a:prstGeom>
            <a:solidFill>
              <a:srgbClr val="F94FFF"/>
            </a:solidFill>
            <a:ln w="38100">
              <a:solidFill>
                <a:srgbClr val="F94FFF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Physics-driven solution of DEs</a:t>
              </a: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C1A02222-AA20-D346-B1BA-29553DCB67D2}"/>
                </a:ext>
              </a:extLst>
            </p:cNvPr>
            <p:cNvSpPr txBox="1">
              <a:spLocks/>
            </p:cNvSpPr>
            <p:nvPr/>
          </p:nvSpPr>
          <p:spPr>
            <a:xfrm>
              <a:off x="5719306" y="7592335"/>
              <a:ext cx="2983012" cy="797026"/>
            </a:xfrm>
            <a:prstGeom prst="rect">
              <a:avLst/>
            </a:prstGeom>
            <a:ln w="38100">
              <a:solidFill>
                <a:schemeClr val="accent6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rmAutofit fontScale="85000" lnSpcReduction="20000"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Forward Problems</a:t>
              </a: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25E88E1-00DC-2743-A3BD-731650B60C65}"/>
                </a:ext>
              </a:extLst>
            </p:cNvPr>
            <p:cNvSpPr txBox="1">
              <a:spLocks/>
            </p:cNvSpPr>
            <p:nvPr/>
          </p:nvSpPr>
          <p:spPr>
            <a:xfrm>
              <a:off x="9585684" y="7592335"/>
              <a:ext cx="2697013" cy="794756"/>
            </a:xfrm>
            <a:prstGeom prst="rect">
              <a:avLst/>
            </a:prstGeom>
            <a:ln w="38100">
              <a:solidFill>
                <a:schemeClr val="accent6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rmAutofit fontScale="85000" lnSpcReduction="20000"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3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Inverse Problems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011939F-9B8E-1A47-9BF8-17B9989E3CA2}"/>
                </a:ext>
              </a:extLst>
            </p:cNvPr>
            <p:cNvCxnSpPr>
              <a:cxnSpLocks/>
              <a:stCxn id="17" idx="2"/>
              <a:endCxn id="8" idx="0"/>
            </p:cNvCxnSpPr>
            <p:nvPr/>
          </p:nvCxnSpPr>
          <p:spPr>
            <a:xfrm flipH="1">
              <a:off x="3821707" y="8389360"/>
              <a:ext cx="3389105" cy="900006"/>
            </a:xfrm>
            <a:prstGeom prst="straightConnector1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F752D2-736C-9744-828D-AC4BF745D88F}"/>
                </a:ext>
              </a:extLst>
            </p:cNvPr>
            <p:cNvCxnSpPr>
              <a:cxnSpLocks/>
              <a:stCxn id="17" idx="2"/>
              <a:endCxn id="16" idx="0"/>
            </p:cNvCxnSpPr>
            <p:nvPr/>
          </p:nvCxnSpPr>
          <p:spPr>
            <a:xfrm>
              <a:off x="7210812" y="8389360"/>
              <a:ext cx="1201857" cy="897676"/>
            </a:xfrm>
            <a:prstGeom prst="straightConnector1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2B26E0B-0E18-5247-978E-B3B664490E4E}"/>
                </a:ext>
              </a:extLst>
            </p:cNvPr>
            <p:cNvCxnSpPr>
              <a:cxnSpLocks/>
              <a:stCxn id="18" idx="2"/>
              <a:endCxn id="15" idx="0"/>
            </p:cNvCxnSpPr>
            <p:nvPr/>
          </p:nvCxnSpPr>
          <p:spPr>
            <a:xfrm>
              <a:off x="10934191" y="8387091"/>
              <a:ext cx="2898035" cy="878110"/>
            </a:xfrm>
            <a:prstGeom prst="straightConnector1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719788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nonlinear ODE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416196"/>
            <a:ext cx="15595600" cy="6930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</p:spTree>
    <p:extLst>
      <p:ext uri="{BB962C8B-B14F-4D97-AF65-F5344CB8AC3E}">
        <p14:creationId xmlns:p14="http://schemas.microsoft.com/office/powerpoint/2010/main" val="13642230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for nonlinear ODE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87" y="2479942"/>
            <a:ext cx="15318513" cy="74371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487" y="9499600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X-TFC: A Physics-Informed Neural Network Framework For Solving Forward and Inverse Problems Involving Parametric Differential Equations, 1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World Online Conference on Theory of Functional Connections May 22</a:t>
            </a:r>
            <a:r>
              <a:rPr lang="en-US" sz="1400" b="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2020 (presentation)</a:t>
            </a:r>
          </a:p>
        </p:txBody>
      </p:sp>
    </p:spTree>
    <p:extLst>
      <p:ext uri="{BB962C8B-B14F-4D97-AF65-F5344CB8AC3E}">
        <p14:creationId xmlns:p14="http://schemas.microsoft.com/office/powerpoint/2010/main" val="1595536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HJB-based GNC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48" y="2500475"/>
            <a:ext cx="13906063" cy="65360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15" y="93737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D'Ambrosio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Bellman Neural Networks for the Class of Optimal Control Problems With Integral Quadratic Cost. 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Artificial Intelligence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617085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287338" y="2845947"/>
            <a:ext cx="8602662" cy="6760899"/>
          </a:xfrm>
          <a:ln w="38100">
            <a:solidFill>
              <a:srgbClr val="FF0000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dirty="0"/>
              <a:t>In the classic PINNs (and the variants) the DE residuals are collocated at training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DEs residual are minimized at the training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the presence on discontinuities in the solutions, residuals are measures that do not make sense pointwise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The generalization error estimate points out the limitations of a PINN for approximating discontinuous solutions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on the generalization error of classic PINNs for learning DE solutions (forward problems)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9906000" y="4633119"/>
            <a:ext cx="7962900" cy="3444081"/>
          </a:xfrm>
          <a:prstGeom prst="rect">
            <a:avLst/>
          </a:prstGeom>
          <a:ln w="38100">
            <a:solidFill>
              <a:srgbClr val="00B05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6800" dirty="0"/>
              <a:t>Domain Decomposition</a:t>
            </a:r>
          </a:p>
          <a:p>
            <a:pPr marL="0" indent="0" algn="ctr">
              <a:buNone/>
            </a:pPr>
            <a:r>
              <a:rPr lang="en-US" sz="6800" dirty="0"/>
              <a:t>Techniques </a:t>
            </a:r>
          </a:p>
        </p:txBody>
      </p:sp>
      <p:sp>
        <p:nvSpPr>
          <p:cNvPr id="6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3501805" y="9670346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  <a:endParaRPr lang="en-US" sz="300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12293093" y="3371314"/>
            <a:ext cx="3188714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SOLUTION</a:t>
            </a:r>
            <a:endParaRPr lang="en-US" sz="3000" dirty="0"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2687" y="9416346"/>
            <a:ext cx="8346213" cy="11708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Mishra, S. and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Molinaro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2022. Estimates on the generalization error of physics-informed neural networks for approximating PDEs. IMA Journal of Numerical Analysis.</a:t>
            </a:r>
          </a:p>
        </p:txBody>
      </p:sp>
    </p:spTree>
    <p:extLst>
      <p:ext uri="{BB962C8B-B14F-4D97-AF65-F5344CB8AC3E}">
        <p14:creationId xmlns:p14="http://schemas.microsoft.com/office/powerpoint/2010/main" val="3714967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and Mitigating Gradient Flow Pathologies in PINNs</a:t>
            </a:r>
          </a:p>
        </p:txBody>
      </p:sp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\newtheorem{Algorithm}{Algorithm}[section]&#10;&#10;&#10;\begin{document}&#10;&#10;\begin{Algorithm}&#10;Consider a PINN $f_{\theta}(\bm{x},t)$ with parameters $\theta$ and loss function given by &#10;$     \mathcal{L}(\theta) = \mathcal{L}_r(\theta) + \sum_{i =1}^{M}\lambda_i \mathcal{L}_i(\theta) $. &#10;The learning rate annealing algorithm works with the following steps,&#10;\begin{itemize}&#10;    \item Initialize the free-parameters to balance the interplay between the different loss terms. Typically the $\lambda$'s are initialized by setting all of them equal to one.&#10;    \item Then use $S$ steps of a gradient descent algorithm to update the parameters $\bm{\theta}$ as &#10;    follows:\\&#10;    \textbf{for} $n = 1, \hdots, S$ \textbf{do},&#10;    \begin{itemize}&#10;        \item Compute $\hat{\lambda}_i$ as follows,&#10;        \begin{equation}&#10;            \hat{\lambda}_i = \frac{ \text{max}_{\theta_n} \{ | \nabla_{\theta} \mathcal{L}_{r}(\theta_n) | \}  }{ \overline{| \nabla_{\theta}\lambda_i\mathcal{L}_i(\theta_n) |}   }, \quad i=1,\hdots, M&#10;        \end{equation}&#10;        where $\theta_n$ is the values of the parameters $\theta$ at the $n$th iteration of the gradient descent algorithm, $|\cdot|$ is the element-wise absolute value, and $ \overline{| \nabla_{\theta}\mathcal{L}_i(\theta_n) |}  $ is the mean of $\overline{| \nabla_{\theta}\mathcal{L}_i(\cdot) |} $ evaluated at  $\theta_n$.    &#10;        \item update the weights $\lambda_i$'s with a moving average of the form,&#10;        \begin{equation}&#10;            \lambda_i = (1 - \alpha)\lambda_i + \alpha\hat{\lambda_i}, \quad i = 1,\hdots,M &#10;        \end{equation}&#10;        \item update the parameters $\theta$ via gradient descent&#10;        \begin{equation}&#10;            \theta_{n+1} = \theta_{n} - \eta\nabla_{\theta} \mathcal{L}_{r}(\theta_n) - \eta \sum_{i = 1}^{M} \nabla_{\theta}\lambda_i\mathcal{L}_i(\theta_n)&#10;        \end{equation}&#10;    \end{itemize}&#10;    \textbf{end for.}\\&#10;    Where the recommended parameter values are $\eta = 10^{-3}$ and $\alpha \in [0.05, 0.2]$.&#10;\end{itemize}&#10;\end{Algorithm}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347617"/>
            <a:ext cx="7449526" cy="7801327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3501" y="9802813"/>
            <a:ext cx="8648700" cy="560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Wang, S.,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2021. Understanding and mitigating gradient flow pathologies in physics-informed neural networks. SIAM Journal on Scientific Computing, 43(5), pp.A3055-A3081.</a:t>
            </a:r>
          </a:p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Vancouver	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50080" y="2156278"/>
            <a:ext cx="6058746" cy="7392070"/>
            <a:chOff x="1050080" y="2156278"/>
            <a:chExt cx="6058746" cy="7392070"/>
          </a:xfrm>
        </p:grpSpPr>
        <p:pic>
          <p:nvPicPr>
            <p:cNvPr id="14" name="Picture 13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&#10;\begin{equation*}    &#10;\mathcal{L}(\theta) = \mathcal{L}_r(\theta) + \lambda_{ub} \mathcal{L}_{ub}(\theta)&#10;\end{equation*}&#10;&#10;\end{document}" title="IguanaTex Bitmap Display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025" y="2650893"/>
              <a:ext cx="2806856" cy="2544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080" y="3574539"/>
              <a:ext cx="6058746" cy="280074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659" y="6852397"/>
              <a:ext cx="6001588" cy="2695951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3120805" y="2156278"/>
              <a:ext cx="2173728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2732163" y="3195212"/>
              <a:ext cx="2951011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Unbalanced gradients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2328291" y="6429690"/>
              <a:ext cx="3758753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Stiff gradient flow dynamics</a:t>
              </a:r>
              <a:endPara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39800" y="2198087"/>
            <a:ext cx="6273800" cy="7415813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3621652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Gaussian Process (GPs) are non-parametric regressors while Neural Networks (NNs) are parametric regressors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With GPs you have to carry your data all the times as you need to condition on the data</a:t>
            </a:r>
          </a:p>
          <a:p>
            <a:r>
              <a:rPr lang="en-US" dirty="0"/>
              <a:t> GPs are not scalable to big dataset while NNs are scalable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With GPs you have to invert a large covariance matrix with all the data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With NNs you can use mini-batches</a:t>
            </a:r>
          </a:p>
          <a:p>
            <a:r>
              <a:rPr lang="en-US" dirty="0"/>
              <a:t>GPs quantify the uncertainty in their predication while NNs do not</a:t>
            </a:r>
          </a:p>
          <a:p>
            <a:r>
              <a:rPr lang="en-US" dirty="0"/>
              <a:t>GPs automatically balance the tradeoff of data-fit and model complexity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NNs can over fit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Regularization techniques are needed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Processes vs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3228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vs SVM-TFC</a:t>
            </a:r>
            <a:r>
              <a:rPr lang="en-US" baseline="30000" dirty="0"/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01" y="9802813"/>
            <a:ext cx="8648700" cy="560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Johnston, H., Smith, L.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Mortari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D., 2019. Analytically embedding differential equation constraints into least squares support vector machines using the theory of functional connections. Machine learning and knowledge extraction, 1(4), pp.1058-1083.</a:t>
            </a:r>
          </a:p>
        </p:txBody>
      </p:sp>
      <p:pic>
        <p:nvPicPr>
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u_{x} + \left( x + \frac{1+3x^2}{1+x+x^3} \right) u = x^3 + 2x +x^2\frac{1+3x^2}{1+x+x^3} \qquad \text{subject to} \qquad     &#10;        u(0)= 1\qquad x\in[0,1]  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51" y="2825750"/>
            <a:ext cx="8696043" cy="5461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}&#10;  $\{N_{T},L\}$ &amp; Training time [s]  &amp; $\varepsilon_{G,\text{train}}^2$ &amp; $\text{max}|u^{*}-u|_{\text{train}}$   &amp; $\varepsilon_{G,\text{test}}^2$   &amp; $\text{max}|u^{*}-u|_\text{test}$  \\&#10; \hline&#10; \hline&#10;\{8,8\} &amp;  2.645e-04  &amp; 1.779e-04 &amp;2.242e-02 &amp; 7.737e-04 &amp; 2.170e-02 \\&#10;  \hline&#10;\{50,50\}  &amp;  7.189e-04  &amp; 2.09e-28 &amp; 1.110e-14 &amp; 1.691e-28 &amp; 1.110e-14  \\&#10;  \hline&#10;\{100,100\}   &amp; 8.191e-04   &amp; 2.294e-31 &amp; 9.992e-16 &amp; 2.545e-31 &amp; 8.882e-16  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2" y="4483102"/>
            <a:ext cx="11160743" cy="1511298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cc}&#10;  $N_{T}$ &amp; $\gamma$ &amp; $\sigma$ &amp;Training time [s]  &amp; $\varepsilon_{G,\text{train}}^2$ &amp; $\text{max}|u^{*}-u|_{\text{train}}$   &amp; $\varepsilon_{G,\text{test}}^2$   &amp; $\text{max}|u^{*}-u|_\text{test}$  \\&#10; \hline&#10; \hline&#10; 8&amp; 2.154e13 &amp; 3.162e10 &amp; 3.125e-04 &amp; 4.131e-11 &amp; 1.018e-05 &amp; 5.547e-11 &amp; 1.357e-05\\&#10;  \hline&#10;  50&amp; 7.743e8 &amp; 3.162e-01 &amp; 3.281e-03 &amp; 2.0553-17 &amp; 8.887e-09 &amp; 2.783e-17 &amp; 1.072e-08 \\&#10;  \hline&#10;    100&amp; 3.594e15 &amp; 1.468e-01 &amp; 1.078e-02 &amp; 5.571e-19 &amp; 2.230e-09 &amp; 5.337e-19 &amp; 2.163e-09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10" y="7001669"/>
            <a:ext cx="13330723" cy="1525587"/>
          </a:xfrm>
          <a:prstGeom prst="rect">
            <a:avLst/>
          </a:prstGeom>
        </p:spPr>
      </p:pic>
      <p:sp>
        <p:nvSpPr>
          <p:cNvPr id="10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8100307" y="3833569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X-TFC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8100307" y="6334958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SVM-TFC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395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X-TFC vs SVM-TFC (cont’d)</a:t>
            </a:r>
            <a:endParaRPr lang="en-US" baseline="30000" dirty="0"/>
          </a:p>
        </p:txBody>
      </p:sp>
      <p:pic>
        <p:nvPicPr>
          <p:cNvPr id="3" name="Picture 2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+\frac{1}{5} u_x +u = -\frac{1}{5}e^{-\frac{x}{5}}\cos(x) \qquad \text{subject to} \qquad     &#10;    \begin{cases}&#10;        u(0) &amp;= 1 \\&#10;        u_x(0) &amp;= 1 \\&#10;    \end{cases}&#10;    \qquad x\in [0,2]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1" y="2552701"/>
            <a:ext cx="8690107" cy="765727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}&#10;  $\{N_{T},L\}$ &amp; Training time [s]  &amp; $\varepsilon_{G,\text{train}}^2$ &amp; $\text{max}|u^{*}-u|_{\text{train}}$   &amp; $\varepsilon_{G,\text{test}}^2$   &amp; $\text{max}|u^{*}-u|_\text{test}$  \\&#10; \hline&#10; \hline&#10;\{8,8\} &amp;  2.540e-04  &amp; 3.074e-12 &amp; 2.317e-06 &amp; 3.174e-12  &amp; 2.339e-06  \\&#10;  \hline&#10;\{50,50\}  &amp; 8.205e-04  &amp; 2.972e-30 &amp; 3.220e-15 &amp;  3.270e-30 &amp; 2.998e-15  \\&#10;  \hline&#10;\{100,100\}   &amp; 8.435e-04 &amp; 5.770e-32 &amp; 7.772e-16 &amp; 5.649e-32 &amp; 8.882e-16  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2" y="4483102"/>
            <a:ext cx="11160740" cy="1511298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cc}&#10;  $N_{T}$ &amp; $\gamma$ &amp; $\sigma$ &amp;Training time [s]  &amp; $\varepsilon_{G,\text{train}}^2$ &amp; $\text{max}|u^{*}-u|_{\text{train}}$   &amp; $\varepsilon_{G,\text{test}}^2$   &amp; $\text{max}|u^{*}-u|_\text{test}$  \\&#10; \hline&#10; \hline&#10; 8&amp; 1.000e20 &amp; 6.813e0 &amp; 1.563e-04 &amp; 7.737e-13 &amp; 1.263e-06 &amp; 1.338e-12 &amp; 2.017e-6\\&#10;  \hline&#10;  50&amp; 2.154e13 &amp; 3.162e0 &amp; 3.281e-03 &amp; 1.045e-18 &amp; 1.429e-09 &amp; 1.017e-18 &amp; 1.569e-09\\&#10;  \hline&#10;    100&amp; 2.154e13 &amp; 1.468e0 &amp; 1.297e-02 &amp; 8.832e-20 &amp; 8.261e-10 &amp; 5.589e-20 &amp; 7.209e-10 \\&#10;  \hline&#10;    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10" y="7001669"/>
            <a:ext cx="13321638" cy="1552829"/>
          </a:xfrm>
          <a:prstGeom prst="rect">
            <a:avLst/>
          </a:prstGeom>
        </p:spPr>
      </p:pic>
      <p:sp>
        <p:nvSpPr>
          <p:cNvPr id="11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8100307" y="3833569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X-TFC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8100307" y="6334958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SVM-TFC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504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Moment Estimation (ADAM) Optimizer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21135" r="17769" b="5435"/>
          <a:stretch/>
        </p:blipFill>
        <p:spPr>
          <a:xfrm>
            <a:off x="3797300" y="2222500"/>
            <a:ext cx="10769600" cy="7721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4368" y="9858478"/>
            <a:ext cx="9847169" cy="61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Kingma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D.P. and Ba, J., 2014. Adam: A method for stochastic optimization. </a:t>
            </a:r>
            <a:r>
              <a:rPr lang="en-US" sz="1400" b="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400" b="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arXiv:1412.6980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15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1242307" y="2881069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00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3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moment: 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1242306" y="4049469"/>
            <a:ext cx="2262893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000" baseline="30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300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moment: </a:t>
            </a:r>
            <a:endParaRPr lang="en-US" sz="3000" dirty="0">
              <a:solidFill>
                <a:srgbClr val="090F3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5502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1D steady advection-diffusion equation</a:t>
            </a:r>
          </a:p>
          <a:p>
            <a:r>
              <a:rPr lang="en-US" dirty="0"/>
              <a:t>Optimal control problems: open-loop solutions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Linear Feldbaum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Energy optimal rendezvous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Time-energy optimal intercept </a:t>
            </a:r>
          </a:p>
          <a:p>
            <a:r>
              <a:rPr lang="en-US" dirty="0"/>
              <a:t>Optimal control problems: closed-loop solutions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Finite horizon problem with linear dynamics and quadratic cost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Infinite horizon problem with linear dynamics and quadratic cost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III comp. exam outline</a:t>
            </a:r>
          </a:p>
        </p:txBody>
      </p:sp>
    </p:spTree>
    <p:extLst>
      <p:ext uri="{BB962C8B-B14F-4D97-AF65-F5344CB8AC3E}">
        <p14:creationId xmlns:p14="http://schemas.microsoft.com/office/powerpoint/2010/main" val="26010140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</p:nvPr>
        </p:nvSpPr>
        <p:spPr>
          <a:xfrm>
            <a:off x="12753351" y="2314378"/>
            <a:ext cx="5551970" cy="8024573"/>
          </a:xfrm>
          <a:ln w="38100">
            <a:noFill/>
          </a:ln>
        </p:spPr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b="1" dirty="0"/>
              <a:t>Main limitations</a:t>
            </a:r>
          </a:p>
          <a:p>
            <a:r>
              <a:rPr lang="en-US" dirty="0"/>
              <a:t>Gradient based methods are employed to train the network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Cost effective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Complexity of the networks can cause divergence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Linear problems treated as nonlinear problems</a:t>
            </a:r>
          </a:p>
          <a:p>
            <a:r>
              <a:rPr lang="en-US" dirty="0"/>
              <a:t>Initial and/or Boundary Conditions (e.g., DE constraints) included in the loss function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Cost effective (especially for PDEs)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Presence of competing objectives in the loss function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Gradient pathologies causing the training failure in learning the DE constraints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Introduction of additional hyperparameters</a:t>
            </a:r>
            <a:r>
              <a:rPr lang="en-US" baseline="300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PINN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ADAD99EE-92FE-43A5-BDDA-2C9CD23259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3" y="2845947"/>
            <a:ext cx="12340067" cy="60947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7 1">
            <a:extLst>
              <a:ext uri="{FF2B5EF4-FFF2-40B4-BE49-F238E27FC236}">
                <a16:creationId xmlns:a16="http://schemas.microsoft.com/office/drawing/2014/main" id="{AE96BC74-AFDB-4DA4-9AEA-C2B9F138C9D1}"/>
              </a:ext>
            </a:extLst>
          </p:cNvPr>
          <p:cNvSpPr/>
          <p:nvPr/>
        </p:nvSpPr>
        <p:spPr>
          <a:xfrm>
            <a:off x="10459863" y="5339205"/>
            <a:ext cx="1421996" cy="649306"/>
          </a:xfrm>
          <a:prstGeom prst="roundRect">
            <a:avLst/>
          </a:prstGeom>
          <a:ln>
            <a:solidFill>
              <a:srgbClr val="000000"/>
            </a:solidFill>
          </a:ln>
        </p:spPr>
        <p:txBody>
          <a:bodyPr wrap="square" anchor="ctr">
            <a:normAutofit fontScale="85000" lnSpcReduction="20000"/>
          </a:bodyPr>
          <a:lstStyle/>
          <a:p>
            <a:pPr algn="ctr"/>
            <a:r>
              <a:rPr lang="en-US" sz="1565" dirty="0">
                <a:solidFill>
                  <a:srgbClr val="222222"/>
                </a:solidFill>
                <a:cs typeface="Times New Roman" panose="02020603050405020304" pitchFamily="18" charset="0"/>
              </a:rPr>
              <a:t> Gradient-based </a:t>
            </a:r>
          </a:p>
          <a:p>
            <a:pPr algn="ctr"/>
            <a:r>
              <a:rPr lang="en-US" sz="1565" dirty="0">
                <a:solidFill>
                  <a:srgbClr val="222222"/>
                </a:solidFill>
                <a:cs typeface="Times New Roman" panose="02020603050405020304" pitchFamily="18" charset="0"/>
              </a:rPr>
              <a:t>methods</a:t>
            </a:r>
            <a:endParaRPr lang="en-US" sz="1565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3">
            <a:extLst>
              <a:ext uri="{FF2B5EF4-FFF2-40B4-BE49-F238E27FC236}">
                <a16:creationId xmlns:a16="http://schemas.microsoft.com/office/drawing/2014/main" id="{25EEC6D0-EDC0-4ED0-943D-495578C3C6FF}"/>
              </a:ext>
            </a:extLst>
          </p:cNvPr>
          <p:cNvCxnSpPr>
            <a:cxnSpLocks/>
          </p:cNvCxnSpPr>
          <p:nvPr/>
        </p:nvCxnSpPr>
        <p:spPr>
          <a:xfrm flipV="1">
            <a:off x="11170861" y="6087817"/>
            <a:ext cx="0" cy="46341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ectangle 7 2">
            <a:extLst>
              <a:ext uri="{FF2B5EF4-FFF2-40B4-BE49-F238E27FC236}">
                <a16:creationId xmlns:a16="http://schemas.microsoft.com/office/drawing/2014/main" id="{51C7EB02-6F3F-EA49-A12E-2D430A718C29}"/>
              </a:ext>
            </a:extLst>
          </p:cNvPr>
          <p:cNvSpPr/>
          <p:nvPr/>
        </p:nvSpPr>
        <p:spPr>
          <a:xfrm>
            <a:off x="3103301" y="2255305"/>
            <a:ext cx="6516669" cy="503064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ctr"/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from: Lu, L.,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X., Mao, Z. and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G.E., 2021. </a:t>
            </a:r>
            <a:r>
              <a:rPr lang="en-US" sz="1400" b="0" dirty="0" err="1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DeepXDE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deep learning library for solving differential equations. </a:t>
            </a:r>
            <a:r>
              <a:rPr lang="en-US" sz="1400" b="0" i="1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SIAM Review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400" b="0" i="1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US" sz="1400" b="0" dirty="0">
                <a:solidFill>
                  <a:srgbClr val="090F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pp.208-228.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838" y="9790113"/>
            <a:ext cx="9847169" cy="560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Wang, S.,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2021. Understanding and mitigating gradient flow pathologies in physics-informed neural networks. SIAM Journal on Scientific Computing, 43(5), pp.A3055-A3081.</a:t>
            </a:r>
          </a:p>
          <a:p>
            <a:pPr algn="just"/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Vancouver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837" y="9142413"/>
            <a:ext cx="9847169" cy="5603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Raissi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Perdikaris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Karniadakis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G.E., 2019. Physics-informed neural networks: A deep learning framework for solving forward and inverse problems involving nonlinear partial differential equations. Journal of Computational physics, 378, pp.686-707.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pic>
        <p:nvPicPr>
          <p:cNvPr id="5" name="Picture 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f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970" y="4918646"/>
            <a:ext cx="345510" cy="24650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b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615" y="7598346"/>
            <a:ext cx="313182" cy="2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5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4"/>
              </p:nvPr>
            </p:nvSpPr>
            <p:spPr>
              <a:xfrm>
                <a:off x="310429" y="4946073"/>
                <a:ext cx="3663011" cy="3638344"/>
              </a:xfrm>
              <a:ln w="38100">
                <a:solidFill>
                  <a:srgbClr val="00B050"/>
                </a:solidFill>
              </a:ln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1D</a:t>
                </a:r>
              </a:p>
              <a:p>
                <a:r>
                  <a:rPr lang="en-US" dirty="0"/>
                  <a:t>Linear</a:t>
                </a:r>
              </a:p>
              <a:p>
                <a:r>
                  <a:rPr lang="en-US" dirty="0"/>
                  <a:t>Steady-state (e.g., time independent)</a:t>
                </a:r>
              </a:p>
              <a:p>
                <a:r>
                  <a:rPr lang="en-US" dirty="0"/>
                  <a:t>Sharpness of the solution increase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i="1" dirty="0"/>
                          <m:t>ν</m:t>
                        </m:r>
                        <m:r>
                          <m:rPr>
                            <m:nor/>
                          </m:rPr>
                          <a:rPr lang="en-US" i="1" dirty="0"/>
                          <m:t> </m:t>
                        </m:r>
                      </m:den>
                    </m:f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4"/>
              </p:nvPr>
            </p:nvSpPr>
            <p:spPr>
              <a:xfrm>
                <a:off x="310429" y="4946073"/>
                <a:ext cx="3663011" cy="3638344"/>
              </a:xfrm>
              <a:blipFill>
                <a:blip r:embed="rId4"/>
                <a:stretch>
                  <a:fillRect l="-2471" t="-3483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Steady Advection-Diffusion </a:t>
            </a:r>
          </a:p>
        </p:txBody>
      </p:sp>
      <p:pic>
        <p:nvPicPr>
          <p:cNvPr id="5" name="Picture 4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-\frac{1}{\nu} u_x = 0 \qquad \text{subject to} \qquad     &#10;    \begin{cases}&#10;        u(x_0=0) &amp;= 1 \\&#10;        u(x_f=1) &amp;= 0 \\&#10;    \end{cases}&#10;\end{equation*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9" y="3417460"/>
            <a:ext cx="6699971" cy="8907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}&#10;\scriptsize&#10; &amp;  \textbf{PINN} &amp; \textbf{PIELM}  &amp;  \textbf{Deep-TFC}  &amp; \textbf{X-TFC}\\&#10; \hline&#10; \hline&#10; Number of layers &amp; 10  &amp;  1  &amp;  10  &amp;   1  \\&#10; \hline&#10;  Number of neurons\\per layer &amp; Problem dep.  &amp;  Problem dep.  &amp;  Problem dep.  &amp;   Problem dep.  \\&#10; \hline&#10;Activation function &amp; $e^{-(\bullet )^2}$  &amp;  $e^{-(\bullet )^2}$  &amp;  $e^{-(\bullet )^2}$  &amp;   $e^{-(\bullet )^2}$  \\&#10; \hline&#10; Optimizer &amp; ADAM/LBFGS &amp; Least-Squares  &amp; ADAM/LBFGS  &amp; Least-Squares  \\&#10;  \hline&#10; Learning-rate &amp; Adaptive &amp; $-$  &amp; Adaptive  &amp; $-$  \\&#10;  \hline&#10; $N_{\text{int}}$ &amp; 10000  &amp;  10000 &amp;  10000 &amp; 10000  \\&#10;  \hline&#10; $N_{\text{BC}}$   &amp; 2  &amp; 2  &amp; 0  &amp; 0  \\&#10;  \hline&#10;  Epochs &amp; 15000 &amp; 1  &amp; 15000  &amp; 1 \\&#10;   \hline&#10;  Mini-batch size\\(for ADAM) &amp; 2000 &amp; 10000  &amp; 2000  &amp; 10000  \\&#10;   \hline&#10;  Number of batches\\(for ADAM)   &amp; 5  &amp;  1 &amp;  5 &amp; 1  \\&#10;\hline&#10;\hline&#10; \end{tabular}&#10;\end{center}&#10;\end{table}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55" y="4072638"/>
            <a:ext cx="9354362" cy="412398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9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11380313" y="3441978"/>
            <a:ext cx="3131446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2573550" y="2897015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TPBVP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236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2251988"/>
            <a:ext cx="11550986" cy="579354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Steady Advection-Diffusion (cont’d)</a:t>
            </a:r>
          </a:p>
        </p:txBody>
      </p:sp>
      <p:pic>
        <p:nvPicPr>
          <p:cNvPr id="16" name="Picture 15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1}_{\text{A}}$} &amp; \textbf{PINN$^{2e1}_{\text{L}}$}  &amp;  \textbf{Deep-TFC$^{2e1}_{\text{A}}$} &amp; \textbf{Deep-TFC$^{2e1}_{\text{L}}$} &amp;  \textbf{PIELM}$^{1e2}$  &amp; \textbf{X-TFC}$^{1e2}$\\&#10; \hline&#10; \hline&#10; Training\\ time [s] &amp; 10192.3 &amp; 4855.51 &amp; 11018.3  &amp; 5019.69  &amp; 0.02 &amp; 0.02\\&#10;  \hline&#10; $\varepsilon_{T}$ &amp; 2.7e-04 &amp; 4.09e-05  &amp; 6.10e-04  &amp; 2.11e-04  &amp; 5.26e-11 &amp; 2.44e-12 \\&#10;  \hline&#10; $\varepsilon_{G}$ &amp; 7.65e-06 &amp; 3.35e-08 &amp; 2.36e-07  &amp; 6.49e-08  &amp;  2.99e-15  &amp; 1.57e-16\\&#10;  \hline&#10;%  $\varepsilon_{G}$\\test &amp; 2.23e-05 &amp; 4.72e-08 &amp; 4.44e-07   &amp;  8.90e-08 &amp; 2.67e-15 &amp; 1.62e-16\\&#10;%   \hline&#10; $\text{max}|u^{*}-u|$ &amp; 3.15e-05 &amp; 9.97e-08 &amp; 1.04e-06  &amp; 1.62e-07  &amp; 6.11e-15 &amp; 3.89e-16\\&#10;  \hline&#10; $\text{mean}|u^{*}-u|$ &amp; 2.01e-05 &amp;  4.02e-08 &amp; 3.70e-07  &amp; 7.63e-08  &amp; 2.10e-15 &amp; 1.17e-16\\&#10;  \hline&#10;$\text{std}|u^{*}-u|$ &amp; 9.99e-06 &amp; 2.52e-08 &amp; 2.51e-07   &amp; 4.67e-08  &amp; 1.68e-15 &amp; 1.134e-16 \\&#10;  \hline&#10;$|u^{*}(x_0)-u(x_0)|$ &amp; 2.65e-05 &amp; 7.57e-08 &amp; 0 &amp; 0 &amp; 2.22e-15 &amp; 0\\&#10;  \hline&#10;$|u^{*}(x_f)-u(x_f)|$ &amp; 3.64e-06 &amp; 3.59e-08 &amp; 0 &amp; 0 &amp; 3.29e-16 &amp; 0\\&#10;\hline&#10;\hline&#10; \end{tabular}&#10;\end{center}&#10;\label{tab:nu1}&#10;\end{tabl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18" y="7880429"/>
            <a:ext cx="8513680" cy="2334054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16332949" y="7774342"/>
            <a:ext cx="1180351" cy="253805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487432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" y="2213320"/>
            <a:ext cx="11912600" cy="597491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Steady Advection-Diffusion (cont’d)</a:t>
            </a:r>
          </a:p>
        </p:txBody>
      </p:sp>
      <p:pic>
        <p:nvPicPr>
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1}_{\text{A}}$} &amp; \textbf{PINN$^{2e1}_{\text{L}}$}  &amp;  \textbf{Deep-TFC$^{2e1}_{\text{A}}$} &amp; \textbf{Deep-TFC$^{2e1}_{\text{L}}$} &amp;  \textbf{PIELM}$^{1e2}$  &amp; \textbf{X-TFC}$^{1e2}$\\&#10; \hline&#10; \hline&#10; Training\\ time [s] &amp; 10483.3 &amp; 4556.97 &amp; 11756.7  &amp; 5170.77 &amp; 0.02 &amp; 0.02\\&#10;  \hline&#10; $\varepsilon_{T}$ &amp;  1.03e-03 &amp; 3.28e-04 &amp; 4.35e-02 &amp; 3.01e-02 &amp; 3.33e-09 &amp; 1.46e-09 \\&#10;  \hline&#10; $\varepsilon_{G}$ &amp; 1.35e-05 &amp; 9.39e-06 &amp; 5.09e-05 &amp; 3.97e-05 &amp;  1.90e-13  &amp; 7.31e-14 \\&#10;  \hline&#10;%  $\varepsilon_{G}$\\test &amp; 5.08e-05 &amp; 1.32e-05 &amp;6.99e-05  &amp; 5.49e-05  &amp; 1.87e-13 &amp; 7.27e-14 \\&#10;%   \hline&#10; $\text{max}|u^{*}-u|$ &amp; 5.75e-05 &amp; 1.47e-05 &amp; 1.03e-04 &amp; 1.10e-04 &amp; 3.18e-13 &amp; 1.49e-13 \\&#10;  \hline&#10; $\text{mean}|u^{*}-u|$ &amp; 4.96e-05  &amp; 1.27e-05 &amp; 6.36e-05 &amp; 4.55e-05 &amp; 1.64e-13  &amp; 5.93e-14 \\&#10;  \hline&#10;$\text{std}|u^{*}-u|$ &amp; 1.12e-05 &amp; 3.46e-06   &amp; 2.96e-05 &amp; 3.14e-05 &amp; 9.15e-14 &amp; 4.29e-14   \\&#10;  \hline&#10;$|u^{*}(x_0)-u(x_0)|$ &amp; 5.28e-05 &amp; 1.44e-05 &amp; 0 &amp; 0 &amp; 1.36e-13 &amp; 0\\&#10;  \hline&#10;$|u^{*}(x_f)-u(x_f)|$ &amp; 1.31e-05 &amp; 2.41e-07 &amp; 0 &amp; 0 &amp; 5.89e-14 &amp; 0\\&#10;\hline&#10;\hline&#10; \end{tabular}&#10;\end{center}&#10;\label{tab:nu0-1}&#10;\end{tabl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045" y="7938730"/>
            <a:ext cx="8513676" cy="2334054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16434549" y="7812442"/>
            <a:ext cx="1180351" cy="253805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42140204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9340"/>
            <a:ext cx="11531600" cy="57838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Steady Advection-Diffusion (cont’d)</a:t>
            </a:r>
          </a:p>
        </p:txBody>
      </p:sp>
      <p:pic>
        <p:nvPicPr>
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2}_{\text{A}}$} &amp; \textbf{PINN$^{2e2}_{\text{L}}$}  &amp;  \textbf{Deep-TFC$^{2e2}_{\text{A}}$} &amp; \textbf{Deep-TFC$^{2e2}_{\text{L}}$} &amp;  \textbf{PIELM}$^{1e3}$  &amp; \textbf{X-TFC}$^{1e3}$\\&#10; \hline&#10; \hline&#10; Training\\ time [s] &amp; 12298.9  &amp; 43318 &amp; 12400.3 &amp; 35946.7 &amp;2.11  &amp; 2.14\\&#10;  \hline&#10; $\varepsilon_{T}$ &amp; 3.53e-01 &amp; 3.53e-01 &amp; 3.58e0 &amp; 1.85e-01 &amp; 1.38e-06 &amp; 1.23e-06 \\&#10;  \hline&#10; $\varepsilon_{G}$ &amp; 3.50e-01 &amp; 3.50e-01 &amp; 1.08e-02 &amp; 2.21e-05 &amp;  2.16e-08  &amp;  6.70e-13 \\&#10;  \hline&#10;%  $\varepsilon_{G}$\\test &amp; 5.00e-01 &amp; 5.00e-01 &amp; 1.50e-02 &amp; 3.20711e-05 &amp;  2.18e-08 &amp; 3.49e-13 \\&#10;%   \hline&#10; $\text{max}|u^{*}-u|$ &amp; 5.00e-01 &amp; 5.00e-01 &amp; 2.59e-02 &amp; 6.18e-05  &amp;  2.18e-08  &amp; 1.73e-12 \\&#10;  \hline&#10; $\text{mean}|u^{*}-u|$ &amp; 5.00e-01 &amp; 5.00e-01 &amp;  1.26e-02 &amp; 2.48e-05  &amp; 2.18e-08 &amp; 9.45e-14 \\&#10;  \hline&#10;$\text{std}|u^{*}-u|$ &amp; 3.10e-03 &amp; 5.00e-01 &amp; 8.34e-03 &amp;  2.08e-05 &amp; 1.36e-10 &amp; 3.43e-13 \\&#10;  \hline&#10;$|u^{*}(x_0)-u(x_0)|$ &amp; 5.00e-01 &amp; 5.00e-01 &amp; 0 &amp; 0 &amp; 2.18e-08 &amp; 0\\&#10;  \hline&#10;$|u^{*}(x_f)-u(x_f)|$ &amp; 5.00e-01 &amp; 5.00e-01 &amp; 0 &amp; 0 &amp; 2.18e-08 &amp; 0\\&#10;  \hline&#10;    \hline&#10; \end{tabular}&#10;\end{center}&#10;\label{tab:nu0-01}&#10;\end{tabl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54" y="7756950"/>
            <a:ext cx="8513677" cy="2334054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16637749" y="7634642"/>
            <a:ext cx="1180351" cy="253805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0892633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4434"/>
            <a:ext cx="11747500" cy="58921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Steady Advection-Diffusion (cont’d)</a:t>
            </a:r>
          </a:p>
        </p:txBody>
      </p:sp>
      <p:pic>
        <p:nvPicPr>
          <p:cNvPr id="9" name="Picture 8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1e3}_{\text{A}}$} &amp; \textbf{PINN$^{1e3}_{\text{L}}$}  &amp;  \textbf{Deep-TFC$^{1e3}_{\text{A}}$} &amp; \textbf{Deep-TFC$^{1e3}_{\text{L}}$} &amp;  \textbf{PIELM}$^{1e4}$  &amp; \textbf{X-TFC}$^{1e4}$\\&#10; \hline&#10; \hline&#10; Training\\ time [s] &amp; 19030.6 &amp; 181125 &amp; 19491.6 &amp; 91380.8 &amp; 156.06 &amp; 153.78 \\&#10;  \hline&#10; $\varepsilon_{T}$ &amp; 3.53e-01 &amp; 3.53e-01 &amp; 7.07e2 &amp; 7.07e2 &amp; 1.48e-04 &amp; 6.83e-06 \\&#10;  \hline&#10; $\varepsilon_{G}$ &amp; 3.53e-01 &amp; 3.53e-01 &amp; 4.07e-01 &amp;  4.07e-01 &amp;  4.88e-05  &amp; 1.18e-12 \\&#10;  \hline&#10;%  $\varepsilon_{G}$\\test &amp; 5.00e-01 &amp; 5.00e-01 &amp; 5.48e-01 &amp;  5.48e-01 &amp;  4.89e-05 &amp; 1.04e-12 \\&#10;%   \hline&#10; $\text{max}|u^{*}-u|$ &amp; 5.00e-01 &amp; 5.00e-01 &amp; 9.58e-01 &amp; 9.58e-01  &amp; 4.89e-05 &amp; 2.83e-12 \\&#10;  \hline&#10; $\text{mean}|u^{*}-u|$ &amp; 5.00e-01 &amp; 5.00e-01 &amp; 4.6e-01 &amp; 4.59e-01  &amp; 4.89e-05  &amp; 7.09e-13 \\&#10;  \hline&#10;$\text{std}|u^{*}-u|$ &amp; 1.33e-05 &amp; 1.01e-05  &amp; 3.04e-01 &amp;  3.04e-01 &amp; 4.27e-09 &amp; 7.80e-13 \\&#10;  \hline&#10;$|u^{*}(x_0)-u(x_0)|$ &amp; 5.00e-01 &amp;  5.00e-01 &amp; 0 &amp; 0 &amp; 4.89e-05 &amp; 0\\&#10;  \hline&#10;$|u^{*}(x_f)-u(x_f)|$ &amp; 5.00e-01 &amp;  5.00e-01 &amp; 0 &amp; 0 &amp; 4.89e-05 &amp; 0\\&#10;  \hline&#10;    \hline&#10; \end{tabular}&#10;\end{center}&#10;\label{tab:nu0-001}&#10;\end{table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513" y="7841780"/>
            <a:ext cx="8513674" cy="2334054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16600192" y="7714378"/>
            <a:ext cx="1180351" cy="253805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5359099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2094"/>
            <a:ext cx="11988800" cy="60131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Steady Advection-Diffusion (cont’d)</a:t>
            </a:r>
          </a:p>
        </p:txBody>
      </p:sp>
      <p:pic>
        <p:nvPicPr>
          <p:cNvPr id="7" name="Picture 6"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1e3}_{\text{A}}$} &amp; \textbf{PINN$^{1e3}_{\text{L}}$}  &amp;  \textbf{Deep-TFC$^{1e3}_{\text{A}}$} &amp; \textbf{Deep-TFC$^{1e3}_{\text{L}}$} &amp;  \textbf{PIELM}$^{1e4}$  &amp; \textbf{X-TFC}$^{1e4}$\\&#10; \hline&#10; \hline&#10; Training\\ time [s] &amp; 19030.6 &amp; 181125 &amp; 19491.6 &amp; 91380.8 &amp; 155.60 &amp; 153.81 \\&#10;  \hline&#10; $\varepsilon_{T}$ &amp; 3.53e-01 &amp; 3.53e-01 &amp; 7.07e2 &amp; 7.07e2 &amp; 1e0 &amp; 4.87e2  \\&#10;  \hline&#10; $\varepsilon_{G}$ &amp; 3.53e-01 &amp; 3.53e-01 &amp; 4.07e-01 &amp;  4.07e-01 &amp;   5.0e-01  &amp; 1.74e-03 \\&#10;  \hline&#10;%  $\varepsilon_{G}$\\test &amp; 5.00e-01 &amp; 5.00e-01 &amp; 5.48e-01 &amp;  5.48e-01 &amp;   5.0e-01 &amp; 1.65e-03 \\&#10;%   \hline&#10; $\text{max}|u^{*}-u|$ &amp; 5.00e-01 &amp; 5.00e-01 &amp; 9.58e-01 &amp; 9.58e-01  &amp;  5.0e-01 &amp; 2.89e-03 \\&#10;  \hline&#10; $\text{mean}|u^{*}-u|$ &amp; 5.00e-01 &amp; 5.00e-01 &amp; 4.6e-01 &amp; 4.59e-01  &amp; 5.0e-01  &amp; 1.39e-03 \\&#10;  \hline&#10;$\text{std}|u^{*}-u|$ &amp; 1.33e-05 &amp; 1.01e-05  &amp; 3.04e-01 &amp;  3.04e-01 &amp; 1.53e-13 &amp; 9.18e-04  \\&#10;  \hline&#10;$|u^{*}(x_0)-u(x_0)|$ &amp; 5.00e-01 &amp;  5.00e-01 &amp; 0 &amp; 0 &amp;  5.0e-01 &amp; 0\\&#10;  \hline&#10;$|u^{*}(x_f)-u(x_f)|$ &amp; 5.00e-01 &amp;  5.00e-01 &amp; 0 &amp; 0 &amp; 5.0e-01 &amp; 0\\&#10;  \hline&#10;    \hline&#10; \end{tabular}&#10;\end{center}&#10;\label{tab:nu0-0001}&#10;\end{table}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664" y="7938730"/>
            <a:ext cx="8513674" cy="2334054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DC832-D587-AC4C-A005-3F01F1333EDD}"/>
              </a:ext>
            </a:extLst>
          </p:cNvPr>
          <p:cNvSpPr txBox="1"/>
          <p:nvPr/>
        </p:nvSpPr>
        <p:spPr>
          <a:xfrm>
            <a:off x="16456887" y="7812868"/>
            <a:ext cx="1180351" cy="2538058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rmAutofit/>
          </a:bodyPr>
          <a:lstStyle/>
          <a:p>
            <a:pPr marL="0" marR="0" indent="0" algn="l" defTabSz="8229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loOT-Xbold"/>
              <a:ea typeface="MiloOT-Xbold"/>
              <a:cs typeface="MiloOT-Xbold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2198114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Optimal Rendezvous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34AEE-D4A8-7249-AC16-56F8A7326CA1}"/>
              </a:ext>
            </a:extLst>
          </p:cNvPr>
          <p:cNvGrpSpPr/>
          <p:nvPr/>
        </p:nvGrpSpPr>
        <p:grpSpPr>
          <a:xfrm>
            <a:off x="326064" y="3160139"/>
            <a:ext cx="17635872" cy="5758189"/>
            <a:chOff x="326064" y="3447010"/>
            <a:chExt cx="17635872" cy="5758189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0CFC0259-D8C3-AE4F-B01E-082085CE42BF}"/>
                </a:ext>
              </a:extLst>
            </p:cNvPr>
            <p:cNvSpPr txBox="1">
              <a:spLocks/>
            </p:cNvSpPr>
            <p:nvPr/>
          </p:nvSpPr>
          <p:spPr>
            <a:xfrm>
              <a:off x="15197362" y="5612904"/>
              <a:ext cx="2764574" cy="1975279"/>
            </a:xfrm>
            <a:prstGeom prst="rect">
              <a:avLst/>
            </a:prstGeom>
            <a:ln w="38100">
              <a:solidFill>
                <a:srgbClr val="FF0000"/>
              </a:solidFill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>
              <a:noAutofit/>
            </a:bodyPr>
            <a:lstStyle>
              <a:lvl1pPr marL="617219" marR="0" indent="-6172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1pPr>
              <a:lvl2pPr marL="1419605" marR="0" indent="-596645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2pPr>
              <a:lvl3pPr marL="2200939" marR="0" indent="-55501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3pPr>
              <a:lvl4pPr marL="3131820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–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4pPr>
              <a:lvl5pPr marL="395477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»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5pPr>
              <a:lvl6pPr marL="477773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6pPr>
              <a:lvl7pPr marL="5600700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7pPr>
              <a:lvl8pPr marL="6423659" marR="0" indent="-662939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8pPr>
              <a:lvl9pPr marL="7246619" marR="0" indent="-662940" algn="l" defTabSz="822960" rtl="0" eaLnBrk="1" latinLnBrk="0" hangingPunct="1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Pct val="100000"/>
                <a:buFont typeface="Helvetica"/>
                <a:buChar char="•"/>
                <a:tabLst/>
                <a:defRPr sz="58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defRPr>
              </a:lvl9pPr>
            </a:lstStyle>
            <a:p>
              <a:pPr marL="0" indent="0" algn="ctr">
                <a:buNone/>
              </a:pP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 the solutions via X-TFC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ED3620A-7C8B-404B-8C0F-A5328239EFE9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 flipV="1">
              <a:off x="5812464" y="6596677"/>
              <a:ext cx="2194325" cy="1772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4AD7AC5-3917-2F45-8E23-9F33CE1C67C5}"/>
                </a:ext>
              </a:extLst>
            </p:cNvPr>
            <p:cNvCxnSpPr>
              <a:cxnSpLocks/>
              <a:stCxn id="16" idx="3"/>
              <a:endCxn id="6" idx="1"/>
            </p:cNvCxnSpPr>
            <p:nvPr/>
          </p:nvCxnSpPr>
          <p:spPr>
            <a:xfrm>
              <a:off x="13493189" y="6596677"/>
              <a:ext cx="1704173" cy="3867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CasellaDiTesto 16">
              <a:extLst>
                <a:ext uri="{FF2B5EF4-FFF2-40B4-BE49-F238E27FC236}">
                  <a16:creationId xmlns:a16="http://schemas.microsoft.com/office/drawing/2014/main" id="{2131562D-45F9-4644-B646-BB230A3B9B98}"/>
                </a:ext>
              </a:extLst>
            </p:cNvPr>
            <p:cNvSpPr txBox="1"/>
            <p:nvPr/>
          </p:nvSpPr>
          <p:spPr>
            <a:xfrm>
              <a:off x="5812463" y="6605538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PMP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asellaDiTesto 16">
              <a:extLst>
                <a:ext uri="{FF2B5EF4-FFF2-40B4-BE49-F238E27FC236}">
                  <a16:creationId xmlns:a16="http://schemas.microsoft.com/office/drawing/2014/main" id="{41850580-BBA7-F640-AF6F-7F8BB1E9574C}"/>
                </a:ext>
              </a:extLst>
            </p:cNvPr>
            <p:cNvSpPr txBox="1"/>
            <p:nvPr/>
          </p:nvSpPr>
          <p:spPr>
            <a:xfrm>
              <a:off x="1982400" y="3451879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OCP</a:t>
              </a:r>
            </a:p>
          </p:txBody>
        </p:sp>
        <p:sp>
          <p:nvSpPr>
            <p:cNvPr id="11" name="CasellaDiTesto 16">
              <a:extLst>
                <a:ext uri="{FF2B5EF4-FFF2-40B4-BE49-F238E27FC236}">
                  <a16:creationId xmlns:a16="http://schemas.microsoft.com/office/drawing/2014/main" id="{380BFAA9-0203-A748-BB82-1B556C77BE9E}"/>
                </a:ext>
              </a:extLst>
            </p:cNvPr>
            <p:cNvSpPr txBox="1"/>
            <p:nvPr/>
          </p:nvSpPr>
          <p:spPr>
            <a:xfrm>
              <a:off x="9696473" y="3447010"/>
              <a:ext cx="2173728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TPBVP</a:t>
              </a:r>
              <a:endPara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4B3F206-988C-A949-A083-89B3D4D133B9}"/>
                </a:ext>
              </a:extLst>
            </p:cNvPr>
            <p:cNvGrpSpPr/>
            <p:nvPr/>
          </p:nvGrpSpPr>
          <p:grpSpPr>
            <a:xfrm>
              <a:off x="326064" y="4023599"/>
              <a:ext cx="5486400" cy="5181600"/>
              <a:chOff x="580959" y="4013874"/>
              <a:chExt cx="5486400" cy="51816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DCB0F1-0F30-9348-8793-A858D3C07659}"/>
                  </a:ext>
                </a:extLst>
              </p:cNvPr>
              <p:cNvSpPr txBox="1"/>
              <p:nvPr/>
            </p:nvSpPr>
            <p:spPr>
              <a:xfrm>
                <a:off x="580959" y="4013874"/>
                <a:ext cx="5486400" cy="5181600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60A927E-2228-2E4E-953E-934833DE8D0D}"/>
                  </a:ext>
                </a:extLst>
              </p:cNvPr>
              <p:cNvGrpSpPr/>
              <p:nvPr/>
            </p:nvGrpSpPr>
            <p:grpSpPr>
              <a:xfrm>
                <a:off x="580959" y="4800694"/>
                <a:ext cx="4840583" cy="3187703"/>
                <a:chOff x="580959" y="4800694"/>
                <a:chExt cx="4840583" cy="3187703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7AE36ED-16BE-7A4B-9940-E7E81155CE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0959" y="4800694"/>
                  <a:ext cx="4528194" cy="212650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0C08EA2B-2181-B14B-A189-263FF4CBC0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4461" y="6927194"/>
                  <a:ext cx="3157081" cy="106120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304B10-118A-204F-B178-0BDEBBA19754}"/>
                </a:ext>
              </a:extLst>
            </p:cNvPr>
            <p:cNvGrpSpPr/>
            <p:nvPr/>
          </p:nvGrpSpPr>
          <p:grpSpPr>
            <a:xfrm>
              <a:off x="8006789" y="4005877"/>
              <a:ext cx="5486400" cy="5181600"/>
              <a:chOff x="9410450" y="2790974"/>
              <a:chExt cx="5486400" cy="5181600"/>
            </a:xfrm>
          </p:grpSpPr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5186B1CF-BEDB-804D-8DBD-DF44BD1879BF}"/>
                  </a:ext>
                </a:extLst>
              </p:cNvPr>
              <p:cNvSpPr/>
              <p:nvPr/>
            </p:nvSpPr>
            <p:spPr>
              <a:xfrm>
                <a:off x="10329369" y="3354556"/>
                <a:ext cx="322665" cy="2696557"/>
              </a:xfrm>
              <a:prstGeom prst="leftBrac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CFDE2577-D947-DE44-A409-41EE61C5EF34}"/>
                  </a:ext>
                </a:extLst>
              </p:cNvPr>
              <p:cNvSpPr/>
              <p:nvPr/>
            </p:nvSpPr>
            <p:spPr>
              <a:xfrm>
                <a:off x="10373238" y="6240701"/>
                <a:ext cx="278796" cy="1201271"/>
              </a:xfrm>
              <a:prstGeom prst="leftBrac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B4BF20-AB76-F349-8F69-3198C3532BDB}"/>
                  </a:ext>
                </a:extLst>
              </p:cNvPr>
              <p:cNvSpPr txBox="1"/>
              <p:nvPr/>
            </p:nvSpPr>
            <p:spPr>
              <a:xfrm>
                <a:off x="9410450" y="2790974"/>
                <a:ext cx="5486400" cy="5181600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C928B31-E67F-CD46-AC97-926ED35DD110}"/>
                  </a:ext>
                </a:extLst>
              </p:cNvPr>
              <p:cNvGrpSpPr/>
              <p:nvPr/>
            </p:nvGrpSpPr>
            <p:grpSpPr>
              <a:xfrm>
                <a:off x="10652035" y="3354556"/>
                <a:ext cx="3069926" cy="3837508"/>
                <a:chOff x="10870487" y="2906679"/>
                <a:chExt cx="3069926" cy="3837508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C953338A-208C-E347-A68D-929C5A37FF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70487" y="2906679"/>
                  <a:ext cx="3069926" cy="2696557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F464EB3B-57BC-AA40-8CFF-1BE151C0CC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70487" y="5786243"/>
                  <a:ext cx="2849883" cy="95794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7" name="TextBox 26"/>
          <p:cNvSpPr txBox="1"/>
          <p:nvPr/>
        </p:nvSpPr>
        <p:spPr>
          <a:xfrm>
            <a:off x="41560" y="9310256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Scorsoglio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CLASS OF OPTIMAL SPACE GUIDANCE PROBLEMS SOLVED VIA INDIRECT METHODS AND PHYSICS-INFORMED NEURAL NETWORKS, 31st AAS/AIAA Space Flight Mechanics Meeting, </a:t>
            </a:r>
            <a:b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Virtual, February 1-4, 2021</a:t>
            </a: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1378337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Optimal Rendezvous (cont’d)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36834" y="2259255"/>
            <a:ext cx="18157204" cy="7857819"/>
            <a:chOff x="136834" y="2397805"/>
            <a:chExt cx="18157204" cy="78578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79176B7-A032-4F4C-A5BC-5DEA8C9F1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5222" y="4357283"/>
              <a:ext cx="7138816" cy="5898341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36834" y="2397805"/>
              <a:ext cx="17869526" cy="7434222"/>
              <a:chOff x="136834" y="2277035"/>
              <a:chExt cx="17869526" cy="743422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F513998-4EDF-F448-A5D9-6DCB02455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7908" y="4356775"/>
                <a:ext cx="7203294" cy="535448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5D4B7DE-2898-8844-8CF7-DFB95066A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1850" y="2277035"/>
                <a:ext cx="13154510" cy="2080248"/>
              </a:xfrm>
              <a:prstGeom prst="rect">
                <a:avLst/>
              </a:prstGeom>
            </p:spPr>
          </p:pic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E640A200-9C9D-AE4C-ABFC-AE33F6D82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34" y="3764064"/>
                <a:ext cx="4385855" cy="4610315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>
                <a:normAutofit/>
              </a:bodyPr>
              <a:lstStyle>
                <a:lvl1pPr marL="617219" marR="0" indent="-6172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1419605" marR="0" indent="-596645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2200939" marR="0" indent="-55501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3131820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–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395477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»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477773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5600700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6423659" marR="0" indent="-662939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7246619" marR="0" indent="-662940" algn="l" defTabSz="822960" rtl="0" eaLnBrk="1" latinLnBrk="0" hangingPunct="1">
                  <a:lnSpc>
                    <a:spcPct val="100000"/>
                  </a:lnSpc>
                  <a:spcBef>
                    <a:spcPts val="13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  <a:defRPr sz="5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Hyperparameters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equally distributed training points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neurons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Hyperbolic tangent as activation function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Inputs and bias sampled from </a:t>
                </a:r>
                <a:r>
                  <a:rPr lang="en-US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(-3;3)</a:t>
                </a:r>
                <a:endParaRPr lang="en-US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DDC832-D587-AC4C-A005-3F01F1333EDD}"/>
                  </a:ext>
                </a:extLst>
              </p:cNvPr>
              <p:cNvSpPr txBox="1"/>
              <p:nvPr/>
            </p:nvSpPr>
            <p:spPr>
              <a:xfrm>
                <a:off x="5221260" y="3764065"/>
                <a:ext cx="12672291" cy="359700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 fontScale="55000" lnSpcReduction="20000"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41560" y="9310256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Scorsoglio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CLASS OF OPTIMAL SPACE GUIDANCE PROBLEMS SOLVED VIA INDIRECT METHODS AND PHYSICS-INFORMED NEURAL NETWORKS, 31st AAS/AIAA Space Flight Mechanics Meeting, </a:t>
            </a:r>
            <a:b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Virtual, February 1-4, 2021</a:t>
            </a: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3259931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Time-Energy Optimal Intercept</a:t>
            </a:r>
          </a:p>
        </p:txBody>
      </p:sp>
      <p:grpSp>
        <p:nvGrpSpPr>
          <p:cNvPr id="5" name="Gruppo 24">
            <a:extLst>
              <a:ext uri="{FF2B5EF4-FFF2-40B4-BE49-F238E27FC236}">
                <a16:creationId xmlns:a16="http://schemas.microsoft.com/office/drawing/2014/main" id="{2AC8343A-CB45-4A15-9A6F-BF518FD73078}"/>
              </a:ext>
            </a:extLst>
          </p:cNvPr>
          <p:cNvGrpSpPr/>
          <p:nvPr/>
        </p:nvGrpSpPr>
        <p:grpSpPr>
          <a:xfrm>
            <a:off x="440324" y="3534025"/>
            <a:ext cx="5167085" cy="4351866"/>
            <a:chOff x="1045029" y="3251200"/>
            <a:chExt cx="5167085" cy="4351866"/>
          </a:xfrm>
        </p:grpSpPr>
        <p:grpSp>
          <p:nvGrpSpPr>
            <p:cNvPr id="6" name="Gruppo 19">
              <a:extLst>
                <a:ext uri="{FF2B5EF4-FFF2-40B4-BE49-F238E27FC236}">
                  <a16:creationId xmlns:a16="http://schemas.microsoft.com/office/drawing/2014/main" id="{9574E298-8ECC-49FF-A257-D0C6252E87B9}"/>
                </a:ext>
              </a:extLst>
            </p:cNvPr>
            <p:cNvGrpSpPr/>
            <p:nvPr/>
          </p:nvGrpSpPr>
          <p:grpSpPr>
            <a:xfrm>
              <a:off x="1238411" y="3392544"/>
              <a:ext cx="4785459" cy="4082434"/>
              <a:chOff x="1238411" y="3392544"/>
              <a:chExt cx="4785459" cy="4082434"/>
            </a:xfrm>
          </p:grpSpPr>
          <p:pic>
            <p:nvPicPr>
              <p:cNvPr id="8" name="Immagine 5">
                <a:extLst>
                  <a:ext uri="{FF2B5EF4-FFF2-40B4-BE49-F238E27FC236}">
                    <a16:creationId xmlns:a16="http://schemas.microsoft.com/office/drawing/2014/main" id="{6D47F46B-0EB0-44B9-9507-07AF6DE4C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8411" y="3392544"/>
                <a:ext cx="4785459" cy="1051513"/>
              </a:xfrm>
              <a:prstGeom prst="rect">
                <a:avLst/>
              </a:prstGeom>
            </p:spPr>
          </p:pic>
          <p:pic>
            <p:nvPicPr>
              <p:cNvPr id="9" name="Immagine 16">
                <a:extLst>
                  <a:ext uri="{FF2B5EF4-FFF2-40B4-BE49-F238E27FC236}">
                    <a16:creationId xmlns:a16="http://schemas.microsoft.com/office/drawing/2014/main" id="{C84756ED-DE36-42FA-B3A0-646E7062B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332" t="16258" r="6198"/>
              <a:stretch/>
            </p:blipFill>
            <p:spPr>
              <a:xfrm>
                <a:off x="3323738" y="4655494"/>
                <a:ext cx="2122515" cy="2748219"/>
              </a:xfrm>
              <a:prstGeom prst="rect">
                <a:avLst/>
              </a:prstGeom>
            </p:spPr>
          </p:pic>
          <p:pic>
            <p:nvPicPr>
              <p:cNvPr id="10" name="Immagine 21">
                <a:extLst>
                  <a:ext uri="{FF2B5EF4-FFF2-40B4-BE49-F238E27FC236}">
                    <a16:creationId xmlns:a16="http://schemas.microsoft.com/office/drawing/2014/main" id="{8CC22772-4EF6-40F5-963C-D14D509636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0794" b="80561"/>
              <a:stretch/>
            </p:blipFill>
            <p:spPr>
              <a:xfrm>
                <a:off x="1609960" y="5686409"/>
                <a:ext cx="1371490" cy="604229"/>
              </a:xfrm>
              <a:prstGeom prst="rect">
                <a:avLst/>
              </a:prstGeom>
            </p:spPr>
          </p:pic>
          <p:sp>
            <p:nvSpPr>
              <p:cNvPr id="11" name="Left Brace 18">
                <a:extLst>
                  <a:ext uri="{FF2B5EF4-FFF2-40B4-BE49-F238E27FC236}">
                    <a16:creationId xmlns:a16="http://schemas.microsoft.com/office/drawing/2014/main" id="{53469BD6-868C-4033-A081-15D68216C8F8}"/>
                  </a:ext>
                </a:extLst>
              </p:cNvPr>
              <p:cNvSpPr/>
              <p:nvPr/>
            </p:nvSpPr>
            <p:spPr>
              <a:xfrm>
                <a:off x="3021298" y="4462619"/>
                <a:ext cx="302440" cy="3012359"/>
              </a:xfrm>
              <a:prstGeom prst="leftBrac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7" name="Rettangolo 23">
              <a:extLst>
                <a:ext uri="{FF2B5EF4-FFF2-40B4-BE49-F238E27FC236}">
                  <a16:creationId xmlns:a16="http://schemas.microsoft.com/office/drawing/2014/main" id="{9757566F-0136-4E4C-8192-7350DCA10687}"/>
                </a:ext>
              </a:extLst>
            </p:cNvPr>
            <p:cNvSpPr/>
            <p:nvPr/>
          </p:nvSpPr>
          <p:spPr>
            <a:xfrm>
              <a:off x="1045029" y="3251200"/>
              <a:ext cx="5167085" cy="4351866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12" name="Gruppo 36">
            <a:extLst>
              <a:ext uri="{FF2B5EF4-FFF2-40B4-BE49-F238E27FC236}">
                <a16:creationId xmlns:a16="http://schemas.microsoft.com/office/drawing/2014/main" id="{2516A1E2-9803-4858-8B60-BC32CFE98090}"/>
              </a:ext>
            </a:extLst>
          </p:cNvPr>
          <p:cNvGrpSpPr/>
          <p:nvPr/>
        </p:nvGrpSpPr>
        <p:grpSpPr>
          <a:xfrm>
            <a:off x="6746012" y="4090774"/>
            <a:ext cx="7734919" cy="3238367"/>
            <a:chOff x="8502609" y="3817257"/>
            <a:chExt cx="9551188" cy="4251113"/>
          </a:xfrm>
        </p:grpSpPr>
        <p:grpSp>
          <p:nvGrpSpPr>
            <p:cNvPr id="13" name="Gruppo 34">
              <a:extLst>
                <a:ext uri="{FF2B5EF4-FFF2-40B4-BE49-F238E27FC236}">
                  <a16:creationId xmlns:a16="http://schemas.microsoft.com/office/drawing/2014/main" id="{25AF7F9D-CCBF-41A0-85D0-E06A235C0166}"/>
                </a:ext>
              </a:extLst>
            </p:cNvPr>
            <p:cNvGrpSpPr/>
            <p:nvPr/>
          </p:nvGrpSpPr>
          <p:grpSpPr>
            <a:xfrm>
              <a:off x="8755544" y="4109256"/>
              <a:ext cx="9298253" cy="3638113"/>
              <a:chOff x="9178433" y="4206857"/>
              <a:chExt cx="8574606" cy="323627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FA7836-8B40-DC41-B607-975A39387979}"/>
                  </a:ext>
                </a:extLst>
              </p:cNvPr>
              <p:cNvSpPr txBox="1"/>
              <p:nvPr/>
            </p:nvSpPr>
            <p:spPr>
              <a:xfrm>
                <a:off x="13935957" y="5259960"/>
                <a:ext cx="567336" cy="919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s.t. </a:t>
                </a:r>
              </a:p>
            </p:txBody>
          </p:sp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C8D4498A-A562-A641-98D2-6B8C58292134}"/>
                  </a:ext>
                </a:extLst>
              </p:cNvPr>
              <p:cNvSpPr/>
              <p:nvPr/>
            </p:nvSpPr>
            <p:spPr>
              <a:xfrm>
                <a:off x="14659253" y="4206857"/>
                <a:ext cx="302440" cy="3012359"/>
              </a:xfrm>
              <a:prstGeom prst="leftBrac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grpSp>
            <p:nvGrpSpPr>
              <p:cNvPr id="17" name="Gruppo 29">
                <a:extLst>
                  <a:ext uri="{FF2B5EF4-FFF2-40B4-BE49-F238E27FC236}">
                    <a16:creationId xmlns:a16="http://schemas.microsoft.com/office/drawing/2014/main" id="{AE9AABC5-166E-47AC-A5A5-DED85B6394D1}"/>
                  </a:ext>
                </a:extLst>
              </p:cNvPr>
              <p:cNvGrpSpPr/>
              <p:nvPr/>
            </p:nvGrpSpPr>
            <p:grpSpPr>
              <a:xfrm>
                <a:off x="9178433" y="4206857"/>
                <a:ext cx="4398154" cy="3236278"/>
                <a:chOff x="9144000" y="4637409"/>
                <a:chExt cx="4398154" cy="3236278"/>
              </a:xfrm>
            </p:grpSpPr>
            <p:pic>
              <p:nvPicPr>
                <p:cNvPr id="21" name="Immagine 26">
                  <a:extLst>
                    <a:ext uri="{FF2B5EF4-FFF2-40B4-BE49-F238E27FC236}">
                      <a16:creationId xmlns:a16="http://schemas.microsoft.com/office/drawing/2014/main" id="{F2B514D6-768B-4105-8DAA-359B027152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44000" y="4637409"/>
                  <a:ext cx="4398154" cy="2581807"/>
                </a:xfrm>
                <a:prstGeom prst="rect">
                  <a:avLst/>
                </a:prstGeom>
              </p:spPr>
            </p:pic>
            <p:pic>
              <p:nvPicPr>
                <p:cNvPr id="22" name="Immagine 28">
                  <a:extLst>
                    <a:ext uri="{FF2B5EF4-FFF2-40B4-BE49-F238E27FC236}">
                      <a16:creationId xmlns:a16="http://schemas.microsoft.com/office/drawing/2014/main" id="{52132786-8178-4CA4-9B03-929AB654D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74187" y="7219216"/>
                  <a:ext cx="2554955" cy="65447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uppo 33">
                <a:extLst>
                  <a:ext uri="{FF2B5EF4-FFF2-40B4-BE49-F238E27FC236}">
                    <a16:creationId xmlns:a16="http://schemas.microsoft.com/office/drawing/2014/main" id="{ED566EDE-3FC9-4343-AF69-EDDD125E63FE}"/>
                  </a:ext>
                </a:extLst>
              </p:cNvPr>
              <p:cNvGrpSpPr/>
              <p:nvPr/>
            </p:nvGrpSpPr>
            <p:grpSpPr>
              <a:xfrm>
                <a:off x="14957512" y="4553065"/>
                <a:ext cx="2795527" cy="2338804"/>
                <a:chOff x="14961693" y="4465178"/>
                <a:chExt cx="2392600" cy="1994882"/>
              </a:xfrm>
            </p:grpSpPr>
            <p:pic>
              <p:nvPicPr>
                <p:cNvPr id="19" name="Immagine 30">
                  <a:extLst>
                    <a:ext uri="{FF2B5EF4-FFF2-40B4-BE49-F238E27FC236}">
                      <a16:creationId xmlns:a16="http://schemas.microsoft.com/office/drawing/2014/main" id="{623312D0-6038-497E-8A66-84F5409ED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6332" t="57689" r="6198" b="1"/>
                <a:stretch/>
              </p:blipFill>
              <p:spPr>
                <a:xfrm>
                  <a:off x="14961693" y="4465178"/>
                  <a:ext cx="2392600" cy="1565223"/>
                </a:xfrm>
                <a:prstGeom prst="rect">
                  <a:avLst/>
                </a:prstGeom>
              </p:spPr>
            </p:pic>
            <p:pic>
              <p:nvPicPr>
                <p:cNvPr id="20" name="Immagine 32">
                  <a:extLst>
                    <a:ext uri="{FF2B5EF4-FFF2-40B4-BE49-F238E27FC236}">
                      <a16:creationId xmlns:a16="http://schemas.microsoft.com/office/drawing/2014/main" id="{C5AD8F8D-F17B-44FB-9CA5-7A89EDD2CA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164902" y="6000793"/>
                  <a:ext cx="1705847" cy="459267"/>
                </a:xfrm>
                <a:prstGeom prst="rect">
                  <a:avLst/>
                </a:prstGeom>
              </p:spPr>
            </p:pic>
          </p:grpSp>
        </p:grpSp>
        <p:sp>
          <p:nvSpPr>
            <p:cNvPr id="14" name="Rettangolo 35">
              <a:extLst>
                <a:ext uri="{FF2B5EF4-FFF2-40B4-BE49-F238E27FC236}">
                  <a16:creationId xmlns:a16="http://schemas.microsoft.com/office/drawing/2014/main" id="{9D1C955A-2576-48A3-8814-9C25C1384076}"/>
                </a:ext>
              </a:extLst>
            </p:cNvPr>
            <p:cNvSpPr/>
            <p:nvPr/>
          </p:nvSpPr>
          <p:spPr>
            <a:xfrm>
              <a:off x="8502609" y="3817257"/>
              <a:ext cx="9162522" cy="4251113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82296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23" name="CasellaDiTesto 16">
            <a:extLst>
              <a:ext uri="{FF2B5EF4-FFF2-40B4-BE49-F238E27FC236}">
                <a16:creationId xmlns:a16="http://schemas.microsoft.com/office/drawing/2014/main" id="{2131562D-45F9-4644-B646-BB230A3B9B98}"/>
              </a:ext>
            </a:extLst>
          </p:cNvPr>
          <p:cNvSpPr txBox="1"/>
          <p:nvPr/>
        </p:nvSpPr>
        <p:spPr>
          <a:xfrm>
            <a:off x="5633402" y="5711288"/>
            <a:ext cx="1111237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PMP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AD7AC5-3917-2F45-8E23-9F33CE1C67C5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5607409" y="5709958"/>
            <a:ext cx="113860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4AD7AC5-3917-2F45-8E23-9F33CE1C67C5}"/>
              </a:ext>
            </a:extLst>
          </p:cNvPr>
          <p:cNvCxnSpPr>
            <a:cxnSpLocks/>
            <a:stCxn id="14" idx="3"/>
            <a:endCxn id="31" idx="1"/>
          </p:cNvCxnSpPr>
          <p:nvPr/>
        </p:nvCxnSpPr>
        <p:spPr>
          <a:xfrm>
            <a:off x="14166174" y="5709958"/>
            <a:ext cx="938152" cy="70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CFC0259-D8C3-AE4F-B01E-082085CE42BF}"/>
              </a:ext>
            </a:extLst>
          </p:cNvPr>
          <p:cNvSpPr txBox="1">
            <a:spLocks/>
          </p:cNvSpPr>
          <p:nvPr/>
        </p:nvSpPr>
        <p:spPr>
          <a:xfrm>
            <a:off x="15104326" y="4729364"/>
            <a:ext cx="2764574" cy="1975279"/>
          </a:xfrm>
          <a:prstGeom prst="rect">
            <a:avLst/>
          </a:prstGeom>
          <a:ln w="38100">
            <a:solidFill>
              <a:srgbClr val="FF0000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617219" marR="0" indent="-6172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1419605" marR="0" indent="-596645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2200939" marR="0" indent="-55501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3131820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395477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477773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5600700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6423659" marR="0" indent="-662939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7246619" marR="0" indent="-662940" algn="l" defTabSz="822960" rtl="0" eaLnBrk="1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5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the solutions via X-TFC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PHYSICS-INFORMED NEURAL NETWORKS FOR OPTIMAL INTERCEPT PROBLEM, IAA/AAS SciTech Forum 2020, Dec. 08-10, 2020, Moscow, Russia</a:t>
            </a:r>
          </a:p>
          <a:p>
            <a:pPr algn="just"/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  <p:sp>
        <p:nvSpPr>
          <p:cNvPr id="29" name="CasellaDiTesto 16">
            <a:extLst>
              <a:ext uri="{FF2B5EF4-FFF2-40B4-BE49-F238E27FC236}">
                <a16:creationId xmlns:a16="http://schemas.microsoft.com/office/drawing/2014/main" id="{41850580-BBA7-F640-AF6F-7F8BB1E9574C}"/>
              </a:ext>
            </a:extLst>
          </p:cNvPr>
          <p:cNvSpPr txBox="1"/>
          <p:nvPr/>
        </p:nvSpPr>
        <p:spPr>
          <a:xfrm>
            <a:off x="1931113" y="2994633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OCP</a:t>
            </a:r>
          </a:p>
        </p:txBody>
      </p:sp>
      <p:sp>
        <p:nvSpPr>
          <p:cNvPr id="30" name="CasellaDiTesto 16">
            <a:extLst>
              <a:ext uri="{FF2B5EF4-FFF2-40B4-BE49-F238E27FC236}">
                <a16:creationId xmlns:a16="http://schemas.microsoft.com/office/drawing/2014/main" id="{380BFAA9-0203-A748-BB82-1B556C77BE9E}"/>
              </a:ext>
            </a:extLst>
          </p:cNvPr>
          <p:cNvSpPr txBox="1"/>
          <p:nvPr/>
        </p:nvSpPr>
        <p:spPr>
          <a:xfrm>
            <a:off x="9581020" y="3541263"/>
            <a:ext cx="2173728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TPBVP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0332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63F60CC-3F10-4305-A57F-80EA33FE573D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Time-Energy Optimal Intercept (cont’d)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057265" y="1921229"/>
            <a:ext cx="16623526" cy="8006483"/>
            <a:chOff x="1057265" y="2129054"/>
            <a:chExt cx="16623526" cy="8006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4979A6-9A03-2749-87D6-5637866426B9}"/>
                    </a:ext>
                  </a:extLst>
                </p:cNvPr>
                <p:cNvSpPr txBox="1"/>
                <p:nvPr/>
              </p:nvSpPr>
              <p:spPr>
                <a:xfrm>
                  <a:off x="6124348" y="2129054"/>
                  <a:ext cx="6039303" cy="91948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normAutofit/>
                </a:bodyPr>
                <a:lstStyle/>
                <a:p>
                  <a:pPr marL="0" marR="0" indent="0" algn="ctr" defTabSz="82296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360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  <a:sym typeface="MiloOT-Xbold"/>
                    </a:rPr>
                    <a:t>Performances analysis (</a:t>
                  </a:r>
                  <a14:m>
                    <m:oMath xmlns:m="http://schemas.openxmlformats.org/officeDocument/2006/math">
                      <m:r>
                        <a:rPr kumimoji="0" lang="it-IT" sz="3600" b="1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MiloOT-Xbold"/>
                        </a:rPr>
                        <m:t>𝚪</m:t>
                      </m:r>
                    </m:oMath>
                  </a14:m>
                  <a:r>
                    <a:rPr kumimoji="0" lang="en-US" sz="360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  <a:sym typeface="MiloOT-Xbold"/>
                    </a:rPr>
                    <a:t>=1)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84979A6-9A03-2749-87D6-563786642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348" y="2129054"/>
                  <a:ext cx="6039303" cy="919481"/>
                </a:xfrm>
                <a:prstGeom prst="rect">
                  <a:avLst/>
                </a:prstGeom>
                <a:blipFill>
                  <a:blip r:embed="rId2"/>
                  <a:stretch>
                    <a:fillRect l="-606" r="-505" b="-927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/>
            <p:cNvGrpSpPr/>
            <p:nvPr/>
          </p:nvGrpSpPr>
          <p:grpSpPr>
            <a:xfrm>
              <a:off x="1057265" y="2937929"/>
              <a:ext cx="16623526" cy="7197608"/>
              <a:chOff x="1057265" y="2937929"/>
              <a:chExt cx="16623526" cy="719760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E0C896-F094-E849-B401-C60ADCBCEF43}"/>
                  </a:ext>
                </a:extLst>
              </p:cNvPr>
              <p:cNvSpPr txBox="1"/>
              <p:nvPr/>
            </p:nvSpPr>
            <p:spPr>
              <a:xfrm>
                <a:off x="2963333" y="3539067"/>
                <a:ext cx="0" cy="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normAutofit fontScale="25000" lnSpcReduction="20000"/>
              </a:bodyPr>
              <a:lstStyle/>
              <a:p>
                <a:pPr marL="0" marR="0" indent="0" algn="l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loOT-Xbold"/>
                  <a:ea typeface="MiloOT-Xbold"/>
                  <a:cs typeface="MiloOT-Xbold"/>
                  <a:sym typeface="MiloOT-Xbold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F31D9C-0BA3-BA49-AAF8-6C939B6E52B1}"/>
                  </a:ext>
                </a:extLst>
              </p:cNvPr>
              <p:cNvSpPr txBox="1"/>
              <p:nvPr/>
            </p:nvSpPr>
            <p:spPr>
              <a:xfrm>
                <a:off x="1057265" y="8413029"/>
                <a:ext cx="7040109" cy="1126645"/>
              </a:xfrm>
              <a:prstGeom prst="rect">
                <a:avLst/>
              </a:prstGeom>
              <a:noFill/>
              <a:ln w="38100" cap="flat">
                <a:solidFill>
                  <a:srgbClr val="C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 fontScale="92500"/>
              </a:bodyPr>
              <a:lstStyle/>
              <a:p>
                <a:pPr marL="0" marR="0" indent="0" algn="ctr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3000" b="0" dirty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Activation Function: hyperbolic tangent</a:t>
                </a:r>
              </a:p>
              <a:p>
                <a:pPr marL="0" marR="0" indent="0" algn="ctr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Input weights and bias sample</a:t>
                </a:r>
                <a:r>
                  <a:rPr lang="en-US" sz="3000" b="0" dirty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from: </a:t>
                </a:r>
                <a:r>
                  <a:rPr lang="en-US" sz="3000" b="0" i="1" dirty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3000" b="0" dirty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[-1,1]</a:t>
                </a:r>
                <a:endPara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90F34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4BFD97-9F99-7945-AD52-0AE6B4D5E268}"/>
                  </a:ext>
                </a:extLst>
              </p:cNvPr>
              <p:cNvSpPr txBox="1"/>
              <p:nvPr/>
            </p:nvSpPr>
            <p:spPr>
              <a:xfrm>
                <a:off x="9143998" y="7817167"/>
                <a:ext cx="8536793" cy="2318370"/>
              </a:xfrm>
              <a:prstGeom prst="rect">
                <a:avLst/>
              </a:prstGeom>
              <a:noFill/>
              <a:ln w="38100" cap="flat">
                <a:solidFill>
                  <a:schemeClr val="accent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marL="0" marR="0" indent="0" algn="ctr" defTabSz="8229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We compare our results with GPOPS II. The results obtained with GPOPS II were the following: tf = </a:t>
                </a:r>
                <a:r>
                  <a:rPr lang="en-US" sz="3000" b="0" dirty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45.54</a:t>
                </a: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, H(tf) + 𝚪 = 2.35 x 10</a:t>
                </a:r>
                <a:r>
                  <a:rPr kumimoji="0" lang="en-US" sz="3000" b="0" i="0" u="none" strike="noStrike" cap="none" spc="0" normalizeH="0" baseline="3000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-6</a:t>
                </a: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, with a CPU time ~ </a:t>
                </a:r>
                <a:r>
                  <a:rPr lang="en-US" sz="3000" b="0" dirty="0">
                    <a:solidFill>
                      <a:srgbClr val="090F3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1.48</a:t>
                </a:r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90F34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MiloOT-Xbold"/>
                  </a:rPr>
                  <a:t> [s]</a:t>
                </a:r>
              </a:p>
            </p:txBody>
          </p:sp>
          <p:pic>
            <p:nvPicPr>
              <p:cNvPr id="34" name="Immagine 4">
                <a:extLst>
                  <a:ext uri="{FF2B5EF4-FFF2-40B4-BE49-F238E27FC236}">
                    <a16:creationId xmlns:a16="http://schemas.microsoft.com/office/drawing/2014/main" id="{DF5AB74C-F7F0-446E-9242-1E98CB081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3063" y="4635119"/>
                <a:ext cx="14481869" cy="3107981"/>
              </a:xfrm>
              <a:prstGeom prst="rect">
                <a:avLst/>
              </a:prstGeom>
            </p:spPr>
          </p:pic>
          <p:sp>
            <p:nvSpPr>
              <p:cNvPr id="35" name="TextBox 20">
                <a:extLst>
                  <a:ext uri="{FF2B5EF4-FFF2-40B4-BE49-F238E27FC236}">
                    <a16:creationId xmlns:a16="http://schemas.microsoft.com/office/drawing/2014/main" id="{EF62D9D8-8803-4A7D-AC5B-86F5EB11A1E4}"/>
                  </a:ext>
                </a:extLst>
              </p:cNvPr>
              <p:cNvSpPr txBox="1"/>
              <p:nvPr/>
            </p:nvSpPr>
            <p:spPr>
              <a:xfrm>
                <a:off x="5602170" y="2937929"/>
                <a:ext cx="7083655" cy="1768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normAutofit/>
              </a:bodyPr>
              <a:lstStyle/>
              <a:p>
                <a:pPr algn="ctr"/>
                <a:r>
                  <a:rPr lang="it-IT" sz="30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it-IT" sz="3000" b="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[500, -600, -500] m</a:t>
                </a:r>
              </a:p>
              <a:p>
                <a:pPr algn="ctr"/>
                <a:r>
                  <a:rPr lang="it-IT" sz="30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it-IT" sz="3000" b="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[-50, 60, 5] m/s</a:t>
                </a:r>
              </a:p>
              <a:p>
                <a:pPr algn="ctr"/>
                <a:r>
                  <a:rPr lang="it-IT" sz="3000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it-IT" sz="3000" b="0" i="1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it-IT" sz="3000" b="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[1, -2, 0,1] m/s</a:t>
                </a:r>
                <a:r>
                  <a:rPr lang="it-IT" sz="3000" b="0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it-IT" sz="3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assumed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3000" b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constant</a:t>
                </a:r>
                <a:r>
                  <a:rPr lang="it-IT" sz="3000" b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0" lang="en-US" sz="3000" b="0" i="0" u="none" strike="noStrike" cap="none" spc="0" normalizeH="0" baseline="-2500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MiloOT-Xbold"/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55415" y="9462661"/>
            <a:ext cx="5167745" cy="14304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Schiassi, E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D’Ambrosio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Furfaro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and </a:t>
            </a:r>
            <a:r>
              <a:rPr lang="en-US" sz="1400" b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Curti</a:t>
            </a:r>
            <a:r>
              <a:rPr lang="en-US" sz="1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F., PHYSICS-INFORMED NEURAL NETWORKS FOR OPTIMAL INTERCEPT PROBLEM, IAA/AAS SciTech Forum 2020, Dec. 08-10, 2020, Moscow, Russia</a:t>
            </a:r>
          </a:p>
          <a:p>
            <a:pPr algn="just"/>
            <a:endParaRPr lang="en-US" sz="1400" b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MiloOT-Xbold"/>
            </a:endParaRPr>
          </a:p>
        </p:txBody>
      </p:sp>
    </p:spTree>
    <p:extLst>
      <p:ext uri="{BB962C8B-B14F-4D97-AF65-F5344CB8AC3E}">
        <p14:creationId xmlns:p14="http://schemas.microsoft.com/office/powerpoint/2010/main" val="755024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9431"/>
  <p:tag name="ORIGINALWIDTH" val="1440.39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&#10;\begin{table}[ht] &#10;\begin{center}&#10;\begin{tabular}{c|c||c}&#10;\scriptsize&#10; &amp; \textbf{Features}  &amp; \textbf{Limitations}      \\&#10; \hline&#10; \hline&#10;  \textbf{Solution space} &amp; Basis functions  &amp;  Curse of Dimensionality        \\&#10; \hline&#10;  \textbf{Differential operators} &amp; Discretization/Weak-form  &amp;    Accuracy loss     \\&#10; \hline&#10;  \textbf{Solver} &amp;  Linear/Non-linear/Iterative &amp;  Sensitiviy       \\&#10; \hline&#10; \textbf{Evaluate} &amp; Interpolation/Re-computation &amp; Accuracy loss/Cost effective       \\&#10;  \hline&#10; \textbf{Manipulate} &amp; Discretization &amp;   Accuracy loss   \\&#10;\hline&#10; \textbf{Collocation points} &amp; Mesh-grid &amp;   Curse of dimensionality   \\&#10;\hline&#10;\hline&#10; \end{tabular}&#10;\end{center}&#10;\end{table}&#10;\end{document}"/>
  <p:tag name="IGUANATEXSIZE" val="20"/>
  <p:tag name="IGUANATEXCURSOR" val="140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93.10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general_abstract_DE}&#10;    \mathcal{D}(u(t,\bm{x};\bm{\Gamma} )) = f(t,\bm{x})&#10;\end{equation*}&#10;&#10;\end{document}"/>
  <p:tag name="IGUANATEXSIZE" val="20"/>
  <p:tag name="IGUANATEXCURSOR" val="92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7099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1e3}_{\text{A}}$} &amp; \textbf{PINN$^{1e3}_{\text{L}}$}  &amp;  \textbf{Deep-TFC$^{1e3}_{\text{A}}$} &amp; \textbf{Deep-TFC$^{1e3}_{\text{L}}$} &amp;  \textbf{PIELM}$^{1e4}$  &amp; \textbf{X-TFC}$^{1e4}$\\&#10; \hline&#10; \hline&#10; Training\\ time [s] &amp; 19030.6 &amp; 181125 &amp; 19491.6 &amp; 91380.8 &amp; 155.60 &amp; 153.81 \\&#10;  \hline&#10; $\varepsilon_{T}$ &amp; 3.53e-01 &amp; 3.53e-01 &amp; 7.07e2 &amp; 7.07e2 &amp; 1e0 &amp; 4.87e2  \\&#10;  \hline&#10; $\varepsilon_{G}$ &amp; 3.53e-01 &amp; 3.53e-01 &amp; 4.07e-01 &amp;  4.07e-01 &amp;   5.0e-01  &amp; 1.74e-03 \\&#10;  \hline&#10;%  $\varepsilon_{G}$\\test &amp; 5.00e-01 &amp; 5.00e-01 &amp; 5.48e-01 &amp;  5.48e-01 &amp;   5.0e-01 &amp; 1.65e-03 \\&#10;%   \hline&#10; $\text{max}|u^{*}-u|$ &amp; 5.00e-01 &amp; 5.00e-01 &amp; 9.58e-01 &amp; 9.58e-01  &amp;  5.0e-01 &amp; 2.89e-03 \\&#10;  \hline&#10; $\text{mean}|u^{*}-u|$ &amp; 5.00e-01 &amp; 5.00e-01 &amp; 4.6e-01 &amp; 4.59e-01  &amp; 5.0e-01  &amp; 1.39e-03 \\&#10;  \hline&#10;$\text{std}|u^{*}-u|$ &amp; 1.33e-05 &amp; 1.01e-05  &amp; 3.04e-01 &amp;  3.04e-01 &amp; 1.53e-13 &amp; 9.18e-04  \\&#10;  \hline&#10;$|u^{*}(x_0)-u(x_0)|$ &amp; 5.00e-01 &amp;  5.00e-01 &amp; 0 &amp; 0 &amp;  5.0e-01 &amp; 0\\&#10;  \hline&#10;$|u^{*}(x_f)-u(x_f)|$ &amp; 5.00e-01 &amp;  5.00e-01 &amp; 0 &amp; 0 &amp; 5.0e-01 &amp; 0\\&#10;  \hline&#10;    \hline&#10; \end{tabular}&#10;\end{center}&#10;\label{tab:nu0-0001}&#10;\end{table}\end{document}"/>
  <p:tag name="IGUANATEXSIZE" val="40"/>
  <p:tag name="IGUANATEXCURSOR" val="171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2.9434"/>
  <p:tag name="ORIGINALWIDTH" val="1180.35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&#10;    \end{cases}&#10;    \label{eq:case1}&#10;\end{equation*}&#10;&#10;\end{document}"/>
  <p:tag name="IGUANATEXSIZE" val="20"/>
  <p:tag name="IGUANATEXCURSOR" val="97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6.3967"/>
  <p:tag name="ORIGINALWIDTH" val="2113.23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beta \dfrac{0.1 t - 1}{\Lambda} N(t) + \displaystyle\sum_{i=1}^6 \lambda_i C_i(t)   &#10;\\ \\&#10;    \dfrac{d C_i(t)}{dt} =  \dfrac{\beta_i}{\Lambda} N(t) - \lambda_i C_i (t)  &#10;    \end{cases}&#10;\end{equation*} &#10;\end{document}"/>
  <p:tag name="IGUANATEXSIZE" val="20"/>
  <p:tag name="IGUANATEXCURSOR" val="82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517"/>
  <p:tag name="ORIGINALWIDTH" val="1441.05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c}&#10;\hline&#10;$ $  &amp; $x$ range  &amp;$n_x$ &amp; $L$ &amp; $h$  &amp; LB  &amp; UB  &amp; training time  [s/step]   &amp; total training time [s]   \\ &#10;\hline&#10;case 1 &amp;    [-1,1] &amp; 20  &amp; 15 &amp; 0.1 &amp; -1 &amp; 1 &amp; 0.0007  &amp; 0.08  \\&#10;\hline&#10;case 2 &amp;    [-1,1] &amp; 20  &amp; 15 &amp; 0.01 &amp; -1 &amp; 1 &amp; 0.0035  &amp; 0.4 \\&#10;\hline&#10;&#10;\end{tabular}&#10;\end{table}&#10;&#10;\end{document}"/>
  <p:tag name="IGUANATEXSIZE" val="20"/>
  <p:tag name="IGUANATEXCURSOR" val="85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2.9434"/>
  <p:tag name="ORIGINALWIDTH" val="1180.35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&#10;    \end{cases}&#10;    \label{eq:case1}&#10;\end{equation*}&#10;&#10;\end{document}"/>
  <p:tag name="IGUANATEXSIZE" val="20"/>
  <p:tag name="IGUANATEXCURSOR" val="97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6.3967"/>
  <p:tag name="ORIGINALWIDTH" val="2164.97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dfrac{\rho_0 \sin \Bigl(\dfrac{\pi t}{T} \Bigr) - \beta}{\Lambda} N(t) +  \lambda C (t)  &#10;\\ \\&#10;    \dfrac{d C(t)}{dt} =  \dfrac{\beta}{\Lambda} N(t) - \lambda C (t)  &#10;    &#10;    \end{cases} &#10;\end{equation*} &#10;\end{document}"/>
  <p:tag name="IGUANATEXSIZE" val="20"/>
  <p:tag name="IGUANATEXCURSOR" val="105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24"/>
  <p:tag name="ORIGINALWIDTH" val="1438.10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c}&#10;\hline&#10;$ $  &amp; $x$ range  &amp;$n_x$ &amp; $L$ &amp; $h$  &amp; LB  &amp; UB  &amp; training time  [s/step]   &amp; total training time [s]   \\ &#10;\hline&#10;9 figures &amp;    [-1,1] &amp; 20  &amp; 14 &amp; 0.01 &amp; -1 &amp; 1 &amp; 0.0001  &amp; 1.2  \\&#10;\hline&#10;12 figures &amp;    [-1,1] &amp; 20  &amp; 14 &amp; 0.0001 &amp; -1 &amp; 1 &amp; 0.00035  &amp; 300 \\&#10;\hline&#10;&#10;\end{tabular}&#10;\end{table}&#10;&#10;\end{document}"/>
  <p:tag name="IGUANATEXSIZE" val="20"/>
  <p:tag name="IGUANATEXCURSOR" val="111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424"/>
  <p:tag name="ORIGINALWIDTH" val="1438.10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c}&#10;\hline&#10;$ $  &amp; $x$ range  &amp;$n_x$ &amp; $L$ &amp; $h$  &amp; LB  &amp; UB  &amp; training time  [s/step]   &amp; total training time [s]   \\ &#10;\hline&#10;9 figures &amp;    [-1,1] &amp; 20  &amp; 14 &amp; 0.01 &amp; -1 &amp; 1 &amp; 0.0001  &amp; 1.2  \\&#10;\hline&#10;12 figures &amp;    [-1,1] &amp; 20  &amp; 14 &amp; 0.0001 &amp; -1 &amp; 1 &amp; 0.00035  &amp; 300 \\&#10;\hline&#10;&#10;\end{tabular}&#10;\end{table}&#10;&#10;\end{document}"/>
  <p:tag name="IGUANATEXSIZE" val="20"/>
  <p:tag name="IGUANATEXCURSOR" val="111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496.43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Lambda = 10^{-6}$&#10;&#10;\end{document}"/>
  <p:tag name="IGUANATEXSIZE" val="20"/>
  <p:tag name="IGUANATEXCURSOR" val="82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496.43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Lambda = 10^{-8}$&#10;&#10;\end{document}"/>
  <p:tag name="IGUANATEXSIZE" val="20"/>
  <p:tag name="IGUANATEXCURSOR" val="82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28.233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f$&#10;&#10;\end{document}"/>
  <p:tag name="IGUANATEXSIZE" val="20"/>
  <p:tag name="IGUANATEXCURSOR" val="81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2.9434"/>
  <p:tag name="ORIGINALWIDTH" val="1180.35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&#10;    \end{cases}&#10;    \label{eq:case1}&#10;\end{equation*}&#10;&#10;\end{document}"/>
  <p:tag name="IGUANATEXSIZE" val="20"/>
  <p:tag name="IGUANATEXCURSOR" val="97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6.3967"/>
  <p:tag name="ORIGINALWIDTH" val="2530.18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&#10;        \dfrac{\pm 0.1 \beta}{\Lambda}N^2(t) - &#10;        \dfrac{ \beta}{\Lambda} N(t) + \displaystyle\sum_{i=1}^6 \lambda_i C_i(t)   &#10;\\ \\&#10;    \dfrac{d C_i(t)}{dt} =  \dfrac{\beta_i}{\Lambda} N(t) - \lambda_i C_i (t)  &#10;    \end{cases} &#10;\end{equation*} &#10;\end{document}"/>
  <p:tag name="IGUANATEXSIZE" val="20"/>
  <p:tag name="IGUANATEXCURSOR" val="88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55008"/>
  <p:tag name="ORIGINALWIDTH" val="1442.033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}&#10;\hline&#10;   $x$ range  &amp;$n_x$ &amp; $L$ &amp; $h$  &amp; LB  &amp; UB  &amp; training time  [s/step]   &amp; total training time [s]   \\ &#10;\hline&#10;    [-1,1] &amp; 20  &amp; 15 &amp; 0.1 &amp; -1 &amp; 1 &amp; 0.0008  &amp; 0.13  \\&#10;\hline&#10;&#10;&#10;\end{tabular}&#10;\end{table}&#10;&#10;\end{document}"/>
  <p:tag name="IGUANATEXSIZE" val="20"/>
  <p:tag name="IGUANATEXCURSOR" val="101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8.4252"/>
  <p:tag name="ORIGINALWIDTH" val="1180.35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\\&#10;T(0) = T_0&#10;    \end{cases}&#10;    \label{eq:case1}&#10;\end{equation*}&#10;&#10;\end{document}"/>
  <p:tag name="IGUANATEXSIZE" val="20"/>
  <p:tag name="IGUANATEXCURSOR" val="93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7.117"/>
  <p:tag name="ORIGINALWIDTH" val="2143.98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dfrac{\theta - \alpha T(t) }{\Lambda}N(t)  +  \displaystyle\sum_{i=1}^6 \lambda_i C_i(t)     &#10;\\ &#10;    \dfrac{d C_i(t)}{dt} =  \dfrac{\beta_i}{\Lambda} N(t) - \lambda_i C_i (t)  &#10;    \\ &#10;    \dfrac{dT(t)}{dt} = k_c N(t)\\&#10;\theta = \frac{\rho_0 + \alpha T_0 - \beta}{\Lambda}&#10;    \end{cases} &#10;\end{equation*} &#10;\end{document}"/>
  <p:tag name="IGUANATEXSIZE" val="20"/>
  <p:tag name="IGUANATEXCURSOR" val="113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5535"/>
  <p:tag name="ORIGINALWIDTH" val="1439.08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c}&#10;\hline&#10;$ \rho_0 $  &amp; $x$ range  &amp;$n_x$ &amp; $L$ &amp; $h$  &amp; LB  &amp; UB  &amp; training time  [s/step]   &amp; total training time [s]   \\ &#10;\hline&#10;1\$ &amp;    [-1,1] &amp; 50  &amp; 20 &amp; 0.01 &amp; -1 &amp; 1 &amp; 0.0002  &amp; 20  \\&#10;\hline&#10;1.5\$ &amp;    [-1,1] &amp; 35  &amp; 15 &amp; 0.005 &amp; -1 &amp; 1 &amp; 0.0012  &amp; 245 \\&#10;\hline&#10;2\$ &amp;    [-1,1] &amp; 65  &amp; 15 &amp; 0.00025 &amp; -1 &amp; 1 &amp; 0.002  &amp; 1050 \\&#10;\hline&#10;&#10;\end{tabular}&#10;\end{table}&#10;&#10;\end{document}"/>
  <p:tag name="IGUANATEXSIZE" val="20"/>
  <p:tag name="IGUANATEXCURSOR" val="1177"/>
  <p:tag name="TRANSPARENCY" val="True"/>
  <p:tag name="FILENAME" val=""/>
  <p:tag name="LATEXENGINEID" val="0"/>
  <p:tag name="TEMPFOLDER" val="C:\Users\eschiassi\Documents\temp\"/>
  <p:tag name="LATEXFORMHEIGHT" val="312.75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3.1833"/>
  <p:tag name="ORIGINALWIDTH" val="2310.46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oxed{&#10;\begin{cases}&#10;    \dfrac{d\bm{u}}{dt} = \bm{f}(\bm{u},t) \qquad \qquad &amp; \forall t \in [t_0,T]\,, T\geq t_0 \\&#10;    \bm{u}(t_0)  = \bm{u}_0&#10;    \end{cases}&#10;    \label{ivp_general}}&#10;\end{equation*}&#10;&#10;\end{document}"/>
  <p:tag name="IGUANATEXSIZE" val="20"/>
  <p:tag name="IGUANATEXCURSOR" val="100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3.7233"/>
  <p:tag name="ORIGINALWIDTH" val="2443.94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\bm{u}_{\bm{\beta}}(t)=\bm{u}(t;\bm{\beta}) = \bm{g}_{\bm{\beta}}(t) + \bm{u}_{0} - \bm{g}_{\bm{\beta}}(0)\,\in \mathbb{R}^n}&#10;\end{equation*}&#10;&#10;\end{document}"/>
  <p:tag name="IGUANATEXSIZE" val="20"/>
  <p:tag name="IGUANATEXCURSOR" val="98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1353.58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\dfrac{d\bm{u}_{\bm{\beta}}(t)}{dt}  = \dfrac{d\bm{g}_{\bm{\beta}}(t)}{dt}\,\in \mathbb{R}^n&#10;}&#10;\end{equation*}&#10;&#10;\end{document}"/>
  <p:tag name="IGUANATEXSIZE" val="20"/>
  <p:tag name="IGUANATEXCURSOR" val="94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2065"/>
  <p:tag name="ORIGINALWIDTH" val="1438.10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        \bm{\mathcal{R}}(t;\bm{\beta})=&#10;        \bm{\mathcal{R}}_{\bm{\beta}}(t) = [\mathcal{R}_{1,\bm{\beta}} \dots \mathcal{R}_{n,\bm{\beta}} ]^T = \frac{d}{dt} \bm{u}_{\bm{\beta}} (t) - f(\bm{u}_{\bm{\beta}}(t),t)&#10;        %= \frac{d}{dt} \bm{g}_{\boldsymbol{\beta}} (t) - f\left(\bm{g}_{\boldsymbol{\beta}}(t) + \bm{u}_0 - \bm{g}_{\boldsymbol{\beta}}(0),t\right)&#10;        \,\in \mathbb{R}^n&#10;}&#10;\end{equation*}&#10;&#10;\end{document}"/>
  <p:tag name="IGUANATEXSIZE" val="20"/>
  <p:tag name="IGUANATEXCURSOR" val="99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6.235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b$&#10;&#10;\end{document}"/>
  <p:tag name="IGUANATEXSIZE" val="20"/>
  <p:tag name="IGUANATEXCURSOR" val="81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92.6884"/>
  <p:tag name="ORIGINALWIDTH" val="2199.47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    \varepsilon_G = \left( \int_{t_0}^T ||\bm{u}(t)-\bm{u}^*(t)||^2 dt  \right)^{1/2}\, \in \mathbb{R}&#10;}&#10;\end{equation*}&#10;&#10;\end{document}"/>
  <p:tag name="IGUANATEXSIZE" val="20"/>
  <p:tag name="IGUANATEXCURSOR" val="95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1.691"/>
  <p:tag name="ORIGINALWIDTH" val="1607.04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    \varepsilon_T^2 =   \sum_{i=1}^N w_i ||\bm{\mathcal{R}}_{\bm{\beta}^*}(t_i)||^2 \, \in \mathbb{R}&#10;}&#10;\end{equation*}&#10;&#10;\end{document}"/>
  <p:tag name="IGUANATEXSIZE" val="20"/>
  <p:tag name="IGUANATEXCURSOR" val="94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1356"/>
  <p:tag name="ORIGINALWIDTH" val="1440.72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ce_ivp_vec}&#10;\boxed{&#10;    \varepsilon_G \leq\left(&#10;   \frac{e^{-(1 + 2C_f)t_0}}{1+2C_f}\left(  e^{(1 + 2C_f)T} - e^{(1 + 2C_f)t_0} \right) &#10;   \right)^{\frac{1}{2}} \left(   \varepsilon_{T}^{2} +  C_{\operatorname{quad}}N^{\operatorname{-\alpha}}  \right)^{\frac{1}{2}}&#10;}&#10;\end{equation*}&#10;&#10;\end{document}"/>
  <p:tag name="IGUANATEXSIZE" val="20"/>
  <p:tag name="IGUANATEXCURSOR" val="99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2.6772"/>
  <p:tag name="ORIGINALWIDTH" val="2639.6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u_{\bm{\beta}}(x)= &#10;\underbrace{\sum_{j=1}^{L} \beta_{j}\sigma \left(w_jx + b_j \right)}_{ g_{\bm{\beta}}(x)} + &#10;\underbrace{1}_{\phi_1(x)}&#10;\underbrace{\left( u(0) -  g_{\bm{\beta}}(0) \right)}_{\rho_1}&#10;\end{equation*}&#10;&#10;\end{document}"/>
  <p:tag name="IGUANATEXSIZE" val="20"/>
  <p:tag name="IGUANATEXCURSOR" val="94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680.5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mathcal{R}(x;\bm{\beta})= u_{\bm{\beta},x} -\frac{1}{\nu} u_{\bm{\beta}} - \cos(x)  &#10;\end{equation*}&#10;&#10;\end{document}"/>
  <p:tag name="IGUANATEXSIZE" val="20"/>
  <p:tag name="IGUANATEXCURSOR" val="90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112.11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u_{\bm{\beta},x} -\frac{1}{\nu} u_{\bm{\beta}} = \cos(x)\qquad     &#10;\end{equation*}&#10;&#10;\end{document}"/>
  <p:tag name="IGUANATEXSIZE" val="20"/>
  <p:tag name="IGUANATEXCURSOR" val="88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2931.38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} -\frac{1}{\nu} u = \cos(x) \qquad \text{subject to} \qquad     &#10;    \begin{cases}&#10;        u(x_0=0) &amp;= 1 &#10;    \end{cases}&#10;\end{equation*}&#10;&#10;\end{document}"/>
  <p:tag name="IGUANATEXSIZE" val="20"/>
  <p:tag name="IGUANATEXCURSOR" val="87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.9914"/>
  <p:tag name="ORIGINALWIDTH" val="1440.72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u_{\bm{\beta}}(x)= &#10;\underbrace{\sum_{j=1}^{L} \beta_{j}\sigma \left(w_jx + b_j \right)}_{ g_{\bm{\beta}}(x)} + &#10;\underbrace{\frac{x_f-x}{x_f - x_0}}_{\phi_1(x)}&#10;\underbrace{\left( u(0) -  g_{\bm{\beta}}(0) \right)}_{\rho_1}&#10;+\underbrace{\frac{x-x_0}{x_f - x_0}}_{\phi_2(x)}&#10;\underbrace{\left( u(1) -  g_{\bm{\beta}}(1) \right)}_{\rho_2}&#10;\end{equation*}&#10;&#10;\end{document}"/>
  <p:tag name="IGUANATEXSIZE" val="20"/>
  <p:tag name="IGUANATEXCURSOR" val="93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336.333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mathcal{R}(x;\bm{\beta})= u_{\bm{\beta},xx} -\frac{1}{\nu} u_{\bm{\beta},  x}  &#10;\end{equation*}&#10;&#10;\end{document}"/>
  <p:tag name="IGUANATEXSIZE" val="20"/>
  <p:tag name="IGUANATEXCURSOR" val="92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989.876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u_{\bm{\beta},xx} -\frac{1}{\nu} u_{\bm{\beta},  x} = 0\qquad     &#10;\end{equation*}&#10;&#10;\end{document}"/>
  <p:tag name="IGUANATEXSIZE" val="20"/>
  <p:tag name="IGUANATEXCURSOR" val="90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9"/>
  <p:tag name="LAY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809.14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-\frac{1}{\nu} u_x = 0 \qquad \text{subject to} \qquad     &#10;    \begin{cases}&#10;        u(x_0=0) &amp;= 1 \\&#10;        u(x_f=1) &amp;= 0 \\&#10;    \end{cases}&#10;\end{equation*}&#10;&#10;\end{document}"/>
  <p:tag name="IGUANATEXSIZE" val="20"/>
  <p:tag name="IGUANATEXCURSOR" val="87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8"/>
  <p:tag name="LAY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909.26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mathcal{R}(t,x;\bm{\beta})= -V_{\bm{\beta}, t} - V_{\bm{\beta},x} x + \frac{1}{4}V_{\bm{\beta}, x}^2  &#10;\end{equation*}&#10;&#10;\end{document}"/>
  <p:tag name="IGUANATEXSIZE" val="20"/>
  <p:tag name="IGUANATEXCURSOR" val="94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94"/>
  <p:tag name="LAY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455.56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-V_{\bm{\beta}, t} - V_{\bm{\beta},x} x + \frac{1}{4}V_{\bm{\beta}, x}^2 = 0 &#10;\end{equation*}&#10;&#10;\end{document}"/>
  <p:tag name="IGUANATEXSIZE" val="20"/>
  <p:tag name="IGUANATEXCURSOR" val="91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2.0476"/>
  <p:tag name="ORIGINALWIDTH" val="1438.7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&#10;     V_{\bm{\beta}}(t,x) = &#10;     \underbrace{\sum_{j=1}^{L} \beta_{j}\sigma \left(w_{t,j}t + w_{x,j}x + b_j \right)}_{g_{\bm{\beta}}(t,x)} + &#10;     \underbrace{\phi(t,x)}_{1}&#10;     \underbrace{\left( V(1,x)  - g_{\bm{\beta}}(1,x) \right)}_{\rho} &#10;\end{equation*}&#10;&#10;\end{document}"/>
  <p:tag name="IGUANATEXSIZE" val="20"/>
  <p:tag name="IGUANATEXCURSOR" val="108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7"/>
  <p:tag name="LAY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3109.86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&#10;    -V_t - V_x x + \frac{1}{4}V_x^2 = 0 \qquad \text{subject to} \qquad V(t=1, x) = x^2&#10;\end{equation*}&#10;\end{document}"/>
  <p:tag name="IGUANATEXSIZE" val="20"/>
  <p:tag name="IGUANATEXCURSOR" val="92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8.058"/>
  <p:tag name="ORIGINALWIDTH" val="3506.562"/>
  <p:tag name="LATEXADDIN" val="\documentclass{article}&#10;\usepackage{amsmath}&#10;\usepackage{bm}&#10;\usepackage{amssymb, graphicx, mathtools, soul, xcolor, float, algorithm, algorithmic, siunitx, booktabs}&#10;\pagestyle{empty}&#10;\usepackage{xcolor}&#10;\usepackage{empheq} % Eq. in box&#10;\begin{document}&#10;&#10;\begin{equation*} &#10;\mathcal{J}  = \bm{\Phi}(\bm{x}(t_0),t_0,\bm{x}(t_f),t_f)+\int_{t_0}^{t_f}{\mathcal{L}(\bm{x}(t),\bm{u}(t),t)}\,d t&#10;\end{equation*}&#10;subject to the dyanamic contrains&#10;\begin{equation*} &#10;    \dot{\bm{x}}=\bm{f}_{\bm{x}}(\bm{x}(t),\bm{u}(t),t)&#10;\end{equation*}&#10;and the boundary conditions&#10;\begin{eqnarray*} &#10;    \bm{\Phi}(\bm{x}(t_0),t_0)=\bm{\Phi}_0\\&#10;    \bm{\Phi}(\bm{x}(t_f),t_f)=\bm{\Phi}_f&#10;\end{eqnarray*}&#10;&#10;&#10;\end{document}"/>
  <p:tag name="IGUANATEXSIZE" val="20"/>
  <p:tag name="IGUANATEXCURSOR" val="49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2.1373"/>
  <p:tag name="ORIGINALWIDTH" val="1076.865"/>
  <p:tag name="LATEXADDIN" val="\documentclass{article}&#10;\usepackage{amsmath}&#10;\usepackage{bm}&#10;\usepackage{amssymb, graphicx, mathtools, soul, xcolor, float, algorithm, algorithmic, siunitx, booktabs}&#10;\pagestyle{empty}&#10;\usepackage{xcolor}&#10;\usepackage{empheq} % Eq. in box&#10;\begin{document}&#10;\begin{eqnarray*} &#10;   \dot{\bm{x}}=\bm{f}_{\bm{x}}(\bm{x}(t),\bm{\lambda}(t),t)\\&#10;\dot{\bm{\lambda}}=\bm{f}_{\bm{\lambda}}(\bm{x}(t),\bm{\lambda}(t),t)&#10;\end{eqnarray*}&#10;\begin{eqnarray*} &#10;    \bm{\Phi}(\bm{x}(t_0),t_0)=\bm{\Phi}_0\\&#10;    \bm{\Phi}(\bm{x}(t_f),t_f)=\bm{\Phi}_f&#10;\end{eqnarray*}&#10;&#10;&#10;\end{document}"/>
  <p:tag name="IGUANATEXSIZE" val="25"/>
  <p:tag name="IGUANATEXCURSOR" val="42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3"/>
  <p:tag name="LAY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6"/>
  <p:tag name="LAY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.7214"/>
  <p:tag name="ORIGINALWIDTH" val="1583.80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G_pinn_estimate_general_tfc}&#10;    \varepsilon_{G} \leq C_{\operatorname{pde}} \left(&#10;    \varepsilon_{T} + C_{\operatorname{quad}}^{\frac{1}{2}}N^{-\frac{\alpha}{2}}&#10;    \right)&#10;\end{equation*}&#10;&#10;\end{document}"/>
  <p:tag name="IGUANATEXSIZE" val="20"/>
  <p:tag name="IGUANATEXCURSOR" val="97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6.6967"/>
  <p:tag name="ORIGINALWIDTH" val="1690.28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T_pinn_general_tfc}&#10;    \varepsilon_{T} = &#10;     \left(  &#10;    \sum_{n=1}^{N} w_{n}|\mathcal{R}_{\bm{\beta}^*}(\bm{x}_n,t_n)|^{2} &#10;    \right)^{\frac{1}{2}}&#10;\end{equation*}&#10;&#10;\end{document}"/>
  <p:tag name="IGUANATEXSIZE" val="20"/>
  <p:tag name="IGUANATEXCURSOR" val="100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92.80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rrG_pinn}&#10;    \varepsilon_G = \varepsilon_G(\bm{\beta}^*;t,\bm{x}) = || \bm{u} - \bm{u}^* ||&#10;\end{equation*}&#10;&#10;\end{document}"/>
  <p:tag name="IGUANATEXSIZE" val="20"/>
  <p:tag name="IGUANATEXCURSOR" val="89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939.63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\label{int_res}&#10;        \mathcal{R}_{\bm{\beta}}(\bm{x},t)= \mathcal{D}(\bm{u}_{\bm{\beta}}(\bm{x},t)) - \bm{f}(\bm{x},t)\quad\forall \bm{x} \in D,\, \forall t \in (0,T) &#10;\end{equation*}&#10;&#10;&#10;\end{document}"/>
  <p:tag name="IGUANATEXSIZE" val="20"/>
  <p:tag name="IGUANATEXCURSOR" val="100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31.23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BC_tfc}&#10;    \bm{u}(\bm{x},t) = \bar{\bm{u}}(\bm{x},t)\quad\forall \bm{x} \in \partial D,\, \forall t \in (0,T)&#10;\end{equation*}&#10;&#10;\end{document}"/>
  <p:tag name="IGUANATEXSIZE" val="20"/>
  <p:tag name="IGUANATEXCURSOR" val="81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42.33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equation*}\label{IC_tfc}&#10;    \bm{u}(\bm{x},0)= \bm{u}_0(\bm{x}),\, \forall \bm{x} \in D&#10;\end{equation*}&#10;&#10;&#10;\end{document}"/>
  <p:tag name="IGUANATEXSIZE" val="20"/>
  <p:tag name="IGUANATEXCURSOR" val="89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55.71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DE_tfc}&#10;    \mathcal{D}(\bm{u}(\bm{x},t)) = \bm{f}(\bm{x},t)\quad\forall \bm{x} \in D,\, \forall t \in (0,T)&#10;\end{equation*}&#10;&#10;&#10;\end{document}"/>
  <p:tag name="IGUANATEXSIZE" val="20"/>
  <p:tag name="IGUANATEXCURSOR" val="90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9.1938"/>
  <p:tag name="ORIGINALWIDTH" val="1571.05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\dfrac{du}{dt} = -2tu \qquad \qquad &amp; \forall t \in [0,1] \\&#10;    u(0)  = 1&#10;    \end{cases}&#10;    % \label{ivp_general}&#10;\end{equation*}&#10;&#10;\end{document}"/>
  <p:tag name="IGUANATEXSIZE" val="20"/>
  <p:tag name="IGUANATEXCURSOR" val="97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.7214"/>
  <p:tag name="ORIGINALWIDTH" val="1583.80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G_pinn_estimate_general_tfc}&#10;    \varepsilon_{G} \leq C_{\operatorname{pde}} \left(&#10;    \varepsilon_{T} + C_{\operatorname{quad}}^{\frac{1}{2}}N^{-\frac{\alpha}{2}}&#10;    \right)&#10;\end{equation*}&#10;&#10;\end{document}"/>
  <p:tag name="IGUANATEXSIZE" val="20"/>
  <p:tag name="IGUANATEXCURSOR" val="97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737.15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, \bm{\Gamma} }{\text{min}}&#10;&amp; &amp; ||\hat{u} - u_{\theta}(t,\bm{x})||^2 + || \mathcal{D}(u_{\theta}(t,\bm{x}; \bm{\Gamma} )) - f(t,\bm{x})||^2 \\&#10;\end{aligned}&#10;\end{equation*}&#10;&#10;\end{document}"/>
  <p:tag name="IGUANATEXSIZE" val="20"/>
  <p:tag name="IGUANATEXCURSOR" val="92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9.1938"/>
  <p:tag name="ORIGINALWIDTH" val="1571.05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\dfrac{du}{dt} = -2tu \qquad \qquad &amp; \forall t \in [0,1] \\&#10;    u(0)  = 1&#10;    \end{cases}&#10;    % \label{ivp_general}&#10;\end{equation*}&#10;&#10;\end{document}"/>
  <p:tag name="IGUANATEXSIZE" val="20"/>
  <p:tag name="IGUANATEXCURSOR" val="97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.7214"/>
  <p:tag name="ORIGINALWIDTH" val="1583.80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G_pinn_estimate_general_tfc}&#10;    \varepsilon_{G} \leq C_{\operatorname{pde}} \left(&#10;    \varepsilon_{T} + C_{\operatorname{quad}}^{\frac{1}{2}}N^{-\frac{\alpha}{2}}&#10;    \right)&#10;\end{equation*}&#10;&#10;\end{document}"/>
  <p:tag name="IGUANATEXSIZE" val="20"/>
  <p:tag name="IGUANATEXCURSOR" val="97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9.1938"/>
  <p:tag name="ORIGINALWIDTH" val="1841.7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\dfrac{du}{dt} = (1-2t)u^2 \qquad \qquad &amp; \forall t \in [0,1] \\&#10;    u(0)  = 1&#10;    \end{cases}&#10;    % \label{ivp_general}&#10;\end{equation*}&#10;&#10;\end{document}"/>
  <p:tag name="IGUANATEXSIZE" val="20"/>
  <p:tag name="IGUANATEXCURSOR" val="96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.7214"/>
  <p:tag name="ORIGINALWIDTH" val="1583.80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psG_pinn_estimate_general_tfc}&#10;    \varepsilon_{G} \leq C_{\operatorname{pde}} \left(&#10;    \varepsilon_{T} + C_{\operatorname{quad}}^{\frac{1}{2}}N^{-\frac{\alpha}{2}}&#10;    \right)&#10;\end{equation*}&#10;&#10;\end{document}"/>
  <p:tag name="IGUANATEXSIZE" val="20"/>
  <p:tag name="IGUANATEXCURSOR" val="97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4.349"/>
  <p:tag name="ORIGINALWIDTH" val="3249.34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f_{xx} (x,y)+f_{yy} (x,y) = (2 - \pi^2 y ^2)\sin(\pi x) &#10;\end{equation*}&#10;where $x,y \in [0,1]$ and subject to,&#10;\begin{eqnarray*}&#10;    f(0,y) &amp;=&amp; 0\\&#10;    f(1,y) &amp;=&amp; 0\\&#10;    f(x,0) &amp;=&amp; 0\\&#10;    f_y(x,1) &amp;=&amp; 2\sin(\pi x)&#10;\end{eqnarray*}&#10;&#10;\end{document}"/>
  <p:tag name="IGUANATEXSIZE" val="20"/>
  <p:tag name="IGUANATEXCURSOR" val="104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0588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f_{xx} (x,y)+f_{yy} (x,y) + f(x,y) f_y(x,y) = \sin(\pi x) \Big(2 - \pi^2y^2 + 2y^3 \sin(\pi x)\Big)&#10;\end{equation*}&#10;where $x,y \in [0,1]$ and subject to,&#10;\begin{eqnarray*}&#10;    f(0,y) &amp;=&amp; 0\\&#10;    f(1,y) &amp;=&amp; 0\\&#10;    f(x,0) &amp;=&amp; 0\\&#10;    f_y(x,1) &amp;=&amp; 2\sin(\pi x)&#10;\end{eqnarray*}&#10;&#10;\end{document}"/>
  <p:tag name="IGUANATEXSIZE" val="20"/>
  <p:tag name="IGUANATEXCURSOR" val="108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.6667"/>
  <p:tag name="ORIGINALWIDTH" val="2712.41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6.3e-12 &amp; 7.6e-12 \\&#10;  \hline&#10;Deep-TFC &amp; 6.2e-06 &amp; 6.8e-06 \\&#10;  \hline&#10;FEM &amp;  7e-07 &amp; 4e-05 \\&#10;  \hline&#10;    \hline&#10; \end{tabular}&#10;\end{center}&#10;\end{table}&#10;&#10;\end{document}"/>
  <p:tag name="IGUANATEXSIZE" val="20"/>
  <p:tag name="IGUANATEXCURSOR" val="105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.6667"/>
  <p:tag name="ORIGINALWIDTH" val="2712.41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8.8e-11 &amp; 9.0e-11 \\&#10;  \hline&#10;Deep-TFC &amp; 3.8e-06 &amp; 4.8e-06 \\&#10;  \hline&#10;FEM &amp;  6e-07 &amp; 4e-05 \\&#10;  \hline&#10;    \hline&#10; \end{tabular}&#10;\end{center}&#10;\end{table}&#10;&#10;\end{document}"/>
  <p:tag name="IGUANATEXSIZE" val="20"/>
  <p:tag name="IGUANATEXCURSOR" val="105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18.7523"/>
  <p:tag name="ORIGINALWIDTH" val="1438.433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f_{xx} (x,y)+f_{yy} (x,y) = e^{-x}(x - 2 + y^3 + 6y)&#10;\end{equation*}&#10;where $x,y \in [0,1]$ and subject to,&#10;\begin{eqnarray*}&#10;    f(0,y) &amp;=&amp; y^3\\&#10;    f(1,y) &amp;=&amp; (1+y^3)e^{-1}\\&#10;    f(x,0) &amp;=&amp; xe^{-x}\\&#10;    f(x,1) &amp;=&amp; e^{-x}(x+1)&#10;\end{eqnarray*}&#10;&#10;\end{document}"/>
  <p:tag name="IGUANATEXSIZE" val="20"/>
  <p:tag name="IGUANATEXCURSOR" val="105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6.6667"/>
  <p:tag name="ORIGINALWIDTH" val="2712.41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}&#10;Method &amp; $\text{max}|u^{*}-u|_{\text{train}}$  &amp; $\text{max}|u^{*}-u|_{\text{test}}$ \\ &#10; \hline&#10; \hline&#10;X-TFC &amp; 3.8e-13 &amp; 5.1e-13 \\&#10;  \hline&#10;Deep-TFC &amp; 2.3e-07 &amp; 2.8e-07 \\&#10;  \hline&#10;FEM &amp;  2e-08 &amp; 1.5e-05 \\&#10;  \hline&#10;    \hline&#10; \end{tabular}&#10;\end{center}&#10;\end{table}&#10;&#10;\end{document}"/>
  <p:tag name="IGUANATEXSIZE" val="20"/>
  <p:tag name="IGUANATEXCURSOR" val="112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2737.15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\hat{u} - u_{\theta}(t,\bm{x})||^2 + || \mathcal{D}(u_{\theta}(t,\bm{x}; \bm{\Gamma} )) - f(t,\bm{x})||^2 \\&#10;\end{aligned}&#10;\end{equation*}&#10;&#10;\end{document}"/>
  <p:tag name="IGUANATEXSIZE" val="20"/>
  <p:tag name="IGUANATEXCURSOR" val="91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6.3967"/>
  <p:tag name="ORIGINALWIDTH" val="1967.00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&#10;        \dfrac{d N(t)}{dt} = \dfrac{\rho_0 - \beta}{\Lambda} N(t) + \displaystyle\sum_{i=1}^6 \lambda_i C_i(t)   &#10;\\ \\&#10;    \dfrac{d C_i(t)}{dt} =  \dfrac{\beta_i}{\Lambda} N(t) - \lambda_i C_i (t)  &#10;&#10;    \end{cases}&#10;    \label{eq:case1}&#10;\end{equation*} &#10;\end{document}"/>
  <p:tag name="IGUANATEXSIZE" val="20"/>
  <p:tag name="IGUANATEXCURSOR" val="105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2.9434"/>
  <p:tag name="ORIGINALWIDTH" val="1180.35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&#10;    \end{cases}&#10;    \label{eq:case1}&#10;\end{equation*}&#10;&#10;\end{document}"/>
  <p:tag name="IGUANATEXSIZE" val="20"/>
  <p:tag name="IGUANATEXCURSOR" val="97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8.4252"/>
  <p:tag name="ORIGINALWIDTH" val="1180.35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 N(0) = N_0 \\&#10;         C_i(0) = {C_i}_0 = \dfrac{N_0 \beta_i}{\Lambda \lambda_i}\\&#10;T(0) = T_c&#10;    \end{cases}&#10;    \label{eq:case1}&#10;\end{equation*}&#10;&#10;\end{document}"/>
  <p:tag name="IGUANATEXSIZE" val="20"/>
  <p:tag name="IGUANATEXCURSOR" val="93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4.563"/>
  <p:tag name="ORIGINALWIDTH" val="3133.10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theta N(t) + \dfrac{\beta_T}{\Lambda}T(t)N(t) + \displaystyle\sum_{i=1}^6 \lambda_i C_i(t)&#10;\\ \\&#10;    \dfrac{d C_i(t)}{dt} =  \dfrac{\beta_i}{\Lambda} N(t) - \lambda_i C_i (t)  &#10;\\ \\&#10;    \dfrac{dT(t)}{dt} =\dfrac{1}{C_p} \left[\varepsilon N(t) - AHD^{0.75} \bigl(T(t) - T_c \bigr)^{1.25} T(t)^{-0.25}\right]\\&#10;\theta = \frac{\rho_0 - \beta_T T_c - \beta}{\Lambda}&#10;    \end{cases} &#10;\end{equation*} &#10;\end{document}"/>
  <p:tag name="IGUANATEXSIZE" val="20"/>
  <p:tag name="IGUANATEXCURSOR" val="122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93181"/>
  <p:tag name="ORIGINALWIDTH" val="1441.37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\begin{table}&#10;\begin{tabular}{cccccccc}&#10;\hline&#10;   $x$ range  &amp;$n_x$ &amp; $L$ &amp; $h$  &amp; LB  &amp; UB  &amp; training time  [s/step]   &amp; total training time [hrs]   \\ &#10;\hline&#10;    [-1,1] &amp; 50  &amp; 50 &amp; 0.1 &amp; -1 &amp; 1 &amp; 0.035  &amp; ~30  \\&#10;\hline&#10;&#10;&#10;\end{tabular}&#10;\end{table}&#10;&#10;\end{document}"/>
  <p:tag name="IGUANATEXSIZE" val="20"/>
  <p:tag name="IGUANATEXCURSOR" val="101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8.0399"/>
  <p:tag name="ORIGINALWIDTH" val="559.9906"/>
  <p:tag name="LATEXADDIN" val="\documentclass{article}&#10;\usepackage{amsmath}&#10;\pagestyle{empty}&#10;\usepackage{xcolor}&#10;\usepackage{empheq} % Eq. in box&#10;\usepackage{tabu}&#10;\usepackage{verbatim}&#10;\usepackage{fullpage} % Package to use full page&#10;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]&#10;\scriptsize&#10;\begin{center}&#10;\begin{tabular}{ccccccccc} &#10;\hline&#10;method &amp; layers &amp; neurons &amp; epochs &amp; training time [s] &amp; $V_{max}$ &amp; $\bar{V}$ &amp; $u_{max}$ &amp; $\bar{u}$ \\&#10;\hline&#10;PINN &amp; 1 &amp; 100  &amp; 300 &amp; 7.10 &amp; $1.38$  &amp; $3.64 \cdot 10^{-1}$ &amp; $1.74$ &amp; $7.21 \cdot 10^{-1}$\\&#10;Deep-TFC &amp; 1 &amp; 100  &amp; 300 &amp; 5.83 &amp; $4.81 \cdot 10^{-3}$  &amp; $1.03 \cdot 10^{-3}$ &amp; $2.74 \cdot 10^{-2}$ &amp; $3.53 \cdot 10^{-3}$ \\&#10;\hline&#10;PINN &amp; 1  &amp; 100 &amp; 3000  &amp; 111.60  &amp; $2.63 \cdot 10^{-1}$ &amp;  $3.12 \cdot 10^{-2}$ &amp; $8.86 \cdot 10^{-1}$  &amp; $1.22 \cdot 10^{-1}$  \\&#10;Deep-TFC &amp; 1 &amp; 100 &amp; 3000  &amp; 79.21  &amp; $6.61 \cdot 10^{-4}$ &amp;  $1.50 \cdot 10^{-4}$ &amp; $5.96 \cdot 10^{-3}$  &amp; $6.72 \cdot 10^{-4}$   \\&#10;\hline&#10;PINN &amp; 1  &amp; 100 &amp; 30000  &amp; 1308.73  &amp; $7.57 \cdot 10^{-3}$ &amp;  $1.55 \cdot 10^{-3}$ &amp; $5.54 \cdot 10^{-2}$  &amp; $6.24 \cdot 10^{-3}$   \\&#10;Deep-TFC &amp; 1 &amp; 100 &amp; 30000  &amp;  996.67  &amp; $8.32 \cdot 10^{-5}$ &amp;  $1.88 \cdot 10^{-5}$ &amp; $7.33 \cdot 10^{-4}$  &amp; $9.03 \cdot 10^{-5}$   \\&#10;\hline&#10;PINN &amp; 4  &amp; 25 &amp; 30000  &amp;   927.89 &amp; $7.73 \cdot 10^{-4}$ &amp;  $3.08 \cdot 10^{-4}$ &amp; $6.60 \cdot 10^{-3}$  &amp; $1.35 \cdot 10^{-3}$   \\&#10;Deep-TFC &amp; 4 &amp; 25 &amp; 30000  &amp;  507.97 &amp; $1.77 \cdot 10^{-5}$ &amp;  $5.43 \cdot 10^{-6}$ &amp; $2.14 \cdot 10^{-4}$  &amp;  $2.22 \cdot 10^{-5}$   \\&#10;\hline&#10;PINN &amp; 10 &amp; 10 &amp; 30000 &amp; 804.70 &amp; $3.75 \cdot 10^{-3}$ &amp;  $6.51 \cdot 10^{-4}$ &amp; $2.99 \cdot 10^{-2}$  &amp; $2.00 \cdot 10^{-3}$  \\&#10;Deep-TFC &amp; 10 &amp; 10 &amp; 30000 &amp; 535.81 &amp; $3.86 \cdot 10^{-5}$ &amp;  $1.45 \cdot 10^{-5}$ &amp; $3.62 \cdot 10^{-4}$  &amp; $5.35 \cdot 10^{-5}$ \\&#10;\hline&#10;PINN &amp; 1 &amp; 200 &amp; 30000 &amp; 435.81 &amp; $5.18 \cdot 10^{-3}$ &amp;  $1.41 \cdot 10^{-3}$ &amp; $4.29 \cdot 10^{-2}$  &amp; $4.47 \cdot 10^{-3}$ \\&#10;Deep-TFC &amp; 1 &amp; 200 &amp; 30000 &amp;  1074.00  &amp; $2.83 \cdot 10^{-5}$ &amp;  $8.04 \cdot 10^{-6}$ &amp; $3.88 \cdot 10^{-4}$  &amp; $3.80 \cdot 10^{-5}$ \\&#10;\hline&#10;PINN &amp; 4 &amp; 50 &amp; 30000 &amp; 498.71 &amp; $6.59 \cdot 10^{-4}$ &amp;  $1.54 \cdot 10^{-4}$ &amp; $1.72 \cdot 10^{-2}$  &amp; $9.98 \cdot 10^{-4}$  \\&#10;Deep-TFC &amp; 4 &amp; 50 &amp; 30000 &amp; 1509.97  &amp; $2.30 \cdot 10^{-5}$ &amp;  $6.93 \cdot 10^{-6}$ &amp; $1.75 \cdot 10^{-4}$  &amp; $2.80 \cdot 10^{-5}$ \\&#10;\hline&#10;PINN &amp; 10 &amp; 20 &amp; 30000 &amp; 789.75 &amp; $7.81 \cdot 10^{-4}$ &amp;  $2.52 \cdot 10^{-4}$ &amp; $5.93 \cdot 10^{-3}$  &amp; $9.86 \cdot 10^{-4}$  \\&#10;Deep-TFC &amp; 10 &amp; 20 &amp; 30000 &amp; 904.30 &amp; $6.93 \cdot 10^{-5}$ &amp;  $1.94 \cdot 10^{-5}$ &amp; $6.39 \cdot 10^{-4}$  &amp; $7.47 \cdot 10^{-5}$ \\&#10;\hline&#10;PINN &amp; 1  &amp; 100 &amp; 1000000  &amp; 10542.22 &amp; $ 5.12 \cdot 10^{-3}$ &amp; $ 4.23 \cdot 10^{-4}$ &amp; $ 5.25 \cdot 10^{-2}$ &amp; $ 2.49 \cdot 10^{-3}$ \\&#10;PINN &amp; 4  &amp; 25 &amp; 1000000  &amp; 13930.15 &amp; $1.07 \cdot 10^{-4}$  &amp; $3.24 \cdot 10^{-5}$ &amp; $3.45 \cdot 10^{-3}$  &amp;  $2.71 \cdot 10^{-4}$ \\&#10;PINN &amp; 10  &amp; 10 &amp; 1000000  &amp;  23857.94 &amp; $2.53 \cdot 10^{-4}$  &amp; $5.85 \cdot 10^{-5}$ &amp; $2.16 \cdot 10^{-3}$  &amp;  $5.35 \cdot 10^{-4}$ \\&#10;\hline&#10;\hline&#10;X-TFC &amp; 1 &amp; 20 &amp; 8  &amp; 6.05 &amp; $7.25 \cdot 10^{-4}$ &amp;  $1.75 \cdot 10^{-4}$ &amp; $3.30 \cdot 10^{-3}$  &amp; $4.36 \cdot 10^{-4}$\\&#10;X-TFC &amp; 1 &amp; 200 &amp; 4  &amp;  9.56 &amp; $1.02 \cdot 10^{-11}$ &amp;  $2.06 \cdot 10^{-11}$ &amp; $1.82 \cdot 10^{-11}$  &amp; $1.22 \cdot 10^{-11}$  \\&#10;X-TFC &amp; 1 &amp; 2000 &amp; 4  &amp; 292.22 &amp; $3.79 \cdot 10^{-11}$ &amp;  $9.25 \cdot 10^{-11}$ &amp; $1.12 \cdot 10^{-9}$  &amp; $6.81 \cdot 10^{-11}$ \\&#10;\hline&#10;\end{tabular}&#10;\end{center}&#10;\label{tab:finite}&#10;\end{table}&#10;&#10;\end{document}"/>
  <p:tag name="IGUANATEXSIZE" val="60"/>
  <p:tag name="IGUANATEXCURSOR" val="381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68.916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V_{exact} - V^*|$&#10;&#10;\end{document}"/>
  <p:tag name="IGUANATEXSIZE" val="30"/>
  <p:tag name="IGUANATEXCURSOR" val="82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38.920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u_{exact} - u^*|$&#10;&#10;\end{document}"/>
  <p:tag name="IGUANATEXSIZE" val="30"/>
  <p:tag name="IGUANATEXCURSOR" val="81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4.623"/>
  <p:tag name="ORIGINALWIDTH" val="2510.68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\label{infiniteHorP2}&#10;    \underset{}{\text{min}} \quad \mathcal{J} = \int_{0}^{\infty}(\bm{x}^T\bm{x}+u^2)\,d t&#10;\end{equation*}&#10;\begin{equation*} \label{feldbaum_dyn}&#10;\begin{aligned}&#10;\text{subject to} \quad \\&#10;&amp; \dot{x_1} = -x_1 + x_2\\&#10;&amp; \dot{x_2} = -\frac{1}{2}x_1 -\frac{1}{2}x_2 + \frac{1}{2}x_1^2x_2 + x_1\,u &#10;\end{aligned}&#10;\end{equation*}&#10;&#10;\end{document}"/>
  <p:tag name="IGUANATEXSIZE" val="20"/>
  <p:tag name="IGUANATEXCURSOR" val="96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716.160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OCp2}&#10;    u = -\frac{1}{2}x_1V_{x_2}&#10;\end{equation*}&#10;&#10;\end{document}"/>
  <p:tag name="IGUANATEXSIZE" val="20"/>
  <p:tag name="IGUANATEXCURSOR" val="87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1140.60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\hat{u} - u_{\theta}(t,\bm{x})||^2 \\&#10;\end{aligned}&#10;\end{equation*}&#10;&#10;\end{document}"/>
  <p:tag name="IGUANATEXSIZE" val="20"/>
  <p:tag name="IGUANATEXCURSOR" val="91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2781"/>
  <p:tag name="ORIGINALWIDTH" val="1438.10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 \label{eq:hjbP2}&#10;    x_1^2 + x_2^2 + \left( -x_1 +x_2 \right)V_{x_1} + \left( -\frac{1}{2}x_1 -\frac{1}{2}x_2 + \frac{1}{2}x_1^2x_2 \right)V_{x_2} -\frac{1}{4} x_1^2V_{x_2}^2= 0&#10;\end{equation*}&#10;&#10;\end{document}"/>
  <p:tag name="IGUANATEXSIZE" val="20"/>
  <p:tag name="IGUANATEXCURSOR" val="101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8.0399"/>
  <p:tag name="ORIGINALWIDTH" val="542.6443"/>
  <p:tag name="LATEXADDIN" val="\documentclass{article}&#10;\usepackage{amsmath}&#10;\pagestyle{empty}&#10;\usepackage{xcolor}&#10;\usepackage{empheq} % Eq. in box&#10;\usepackage{tabu}&#10;\usepackage{verbatim}&#10;\usepackage{fullpage} % Package to use full page&#10;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]&#10;\scriptsize&#10;\begin{center}&#10;\begin{tabular}{ccccccccc} &#10;\hline&#10;method &amp; layers &amp; neurons &amp; epochs &amp; training time [s] &amp; $V_{max}$ &amp; $\bar{V}$ &amp; $u_{max}$ &amp; $\bar{u}$ \\&#10;\hline&#10;PINN &amp; 1 &amp; 100  &amp; 300 &amp; 5.78 &amp; $1.06$  &amp; $1.57 \cdot 10^{-1}$ &amp; $5.34 \cdot 10^{-1}$ &amp; $1.16 \cdot 10^{-1}$\\&#10;Deep-TFC &amp; 1 &amp; 100  &amp; 300 &amp; 4.29 &amp; $5.60 \cdot 10^{-3}$  &amp; $1.87 \cdot 10^{-3}$ &amp; $1.01 \cdot 10^{-2}$ &amp; $1.08 \cdot 10^{-3}$ \\&#10;\hline&#10;PINN &amp; 1  &amp; 100 &amp; 3000  &amp; 72.14  &amp; $5.77 \cdot 10^{-2}$ &amp;  $2.72 \cdot 10^{-2}$ &amp; $8.39 \cdot 10^{-2}$  &amp; $1.06 \cdot 10^{-2}$  \\&#10;Deep-TFC &amp; 1 &amp; 100 &amp; 3000  &amp; 46.78  &amp; $4.76 \cdot 10^{-4}$ &amp;  $1.95 \cdot 10^{-4}$ &amp; $6.93 \cdot 10^{-4}$  &amp; $7.16 \cdot 10^{-5}$   \\&#10;\hline&#10;PINN &amp; 1  &amp; 100 &amp; 30000  &amp; 540.46 &amp; $2.21 \cdot 10^{-3}$ &amp;  $8.35 \cdot 10^{-4}$ &amp; $4.21 \cdot 10^{-3}$  &amp; $6.65 \cdot 10^{-4}$   \\&#10;Deep-TFC &amp; 1 &amp; 100 &amp; 30000  &amp; 431.79 &amp; $3.56 \cdot 10^{-5}$ &amp;  $1.52 \cdot 10^{-5}$ &amp; $4.86 \cdot 10^{-5}$  &amp; $7.13 \cdot 10^{-5}$   \\ &#10;\hline&#10;PINN &amp; 4 &amp; 25 &amp; 30000  &amp;  647.15 &amp; $1.78 \cdot 10^{-3}$ &amp;  $5.51 \cdot 10^{-4}$ &amp; $3.77 \cdot 10^{-3}$  &amp; $4.39 \cdot 10^{-4}$   \\&#10;Deep-TFC &amp; 4 &amp; 25 &amp; 30000  &amp;  366.99  &amp; $9.11 \cdot 10^{-5}$ &amp;  $2.79 \cdot 10^{-5}$ &amp; $1.41 \cdot 10^{-4}$  &amp; $2.08 \cdot 10^{-5}$   \\&#10;\hline&#10;PINN &amp; 10 &amp; 10 &amp; 30000 &amp; 723.09 &amp; $1.53 \cdot&#10;10^{-3}$ &amp;  $6.34 \cdot 10^{-4}$ &amp; $2.18 \cdot 10^{-3}$  &amp; $4.67 \cdot 10^{-4}$  \\&#10;Deep-TFC &amp; 10 &amp; 10 &amp; 30000 &amp; 349.97  &amp; $2.15 \cdot&#10;10^{-4}$ &amp;  $8.41 \cdot 10^{-5}$ &amp; $3.47 \cdot 10^{-4}$  &amp; $5.78 \cdot 10^{-5}$  \\&#10;\hline&#10;PINN &amp; 1 &amp; 200 &amp; 30000 &amp; 688.39  &amp;  $4.72 \cdot 10^{-3}$ &amp;  $1.22 \cdot 10^{-3}$ &amp; $7.79 \cdot 10^{-3}$  &amp; $1.13 \cdot 10^{-3}$ \\&#10;Deep-TFC &amp; 1 &amp; 200 &amp; 30000 &amp;  687.68 &amp;  $2.21 \cdot 10^{-5}$ &amp;  $6.84 \cdot 10^{-6}$ &amp; $6.42 \cdot 10^{-5}$  &amp; $3.81 \cdot 10^{-6}$ \\&#10;\hline&#10;PINN &amp; 4 &amp; 50 &amp; 30000 &amp;  823.86  &amp;  $2.21 \cdot 10^{-3}$ &amp;  $7.74 \cdot 10^{-4}$ &amp; $2.96 \cdot 10^{-3}$  &amp; $4.12 \cdot 10^{-4}$ \\&#10;Deep-TFC &amp; 4 &amp; 50 &amp; 30000 &amp; 978.15  &amp;  $6.65 \cdot 10^{-5}$ &amp;  $2.30 \cdot 10^{-5}$ &amp; $8.32 \cdot 10^{-5}$  &amp; $1.11 \cdot 10^{-5}$ \\&#10;\hline&#10;PINN &amp; 10 &amp; 20 &amp; 30000 &amp; 994.40  &amp; $2.44 \cdot 10^{-3}$ &amp;  $6.49 \cdot 10^{-4}$ &amp; $4.15 \cdot 10^{-3}$  &amp; $5.39 \cdot 10^{-4}$  \\&#10;Deep-TFC &amp; 10 &amp; 20 &amp; 30000 &amp; 591.54  &amp; $4.40 \cdot 10^{-5}$ &amp;  $1.87 \cdot 10^{-5}$ &amp; $1.11 \cdot 10^{-4}$  &amp; $8.21 \cdot 10^{-6}$  \\&#10;\hline&#10;PINN &amp; 1  &amp; 100 &amp; 1000000  &amp;  10727.54 &amp; $1.2 \cdot 10^{-4}$ &amp;  $2.91 \cdot 10^{-5}$ &amp; $2.99 \cdot 10^{-4}$  &amp; $4.21 \cdot 10^{-5}$  \\&#10;PINN &amp; 4  &amp; 25 &amp; 1000000  &amp; 15001.11 &amp; $4.08 \cdot 10^{-4}$ &amp;  $1.20 \cdot 10^{-4}$ &amp; $1.03 \cdot 10^{-3}$  &amp; $1.36 \cdot 10^{-4}$ \\&#10;PINN &amp; 10  &amp; 10 &amp; 1000000  &amp; 20517.57 &amp; $7.23 \cdot 10^{-4}$ &amp;  $2.22 \cdot 10^{-4}$ &amp; $9.76 \cdot 10^{-4}$  &amp; $1.26 \cdot 10^{-4}$ \\&#10;\hline&#10;X-TFC &amp; 1 &amp; 20 &amp; 7  &amp; 4.02 &amp; $1.69 \cdot 10^{-4}$ &amp;  $2.53 \cdot 10^{-4}$ &amp; $2.51 \cdot 10^{-3}$  &amp; $2.42 \cdot 10^{-3}$\\&#10;X-TFC &amp; 1 &amp; 200 &amp; 5  &amp;  88.11 &amp; $6.69 \cdot 10^{-7}$ &amp;  $2.25 \cdot 10^{-7}$ &amp; $2.24 \cdot 10^{-6}$  &amp; $2.53 \cdot 10^{-7}$  \\&#10;X-TFC &amp; 1 &amp; 2000 &amp; 5  &amp; 289.89 &amp; $3.23 \cdot 10^{-6}$ &amp;  $8.79 \cdot 10^{-7}$ &amp; $1.40 \cdot 10^{-5}$  &amp; $1.22 \cdot 10^{-6}$ \\&#10;\hline&#10;\end{tabular}&#10;\end{center}&#10;\label{tab:p1_infinite}&#10;\end{table}&#10;&#10;\end{document}"/>
  <p:tag name="IGUANATEXSIZE" val="60"/>
  <p:tag name="IGUANATEXCURSOR" val="363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68.916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V_{exact} - V^*|$&#10;&#10;\end{document}"/>
  <p:tag name="IGUANATEXSIZE" val="30"/>
  <p:tag name="IGUANATEXCURSOR" val="82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38.920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|u_{exact} - u^*|$&#10;&#10;\end{document}"/>
  <p:tag name="IGUANATEXSIZE" val="30"/>
  <p:tag name="IGUANATEXCURSOR" val="81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.9771"/>
  <p:tag name="ORIGINALWIDTH" val="1241.09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 a = \frac{d\,  v(t)}{dt}  = \frac{d^2\, r(t)  }{dt^2} = \frac{F}{m} $&#10;&#10;\end{document}"/>
  <p:tag name="IGUANATEXSIZE" val="30"/>
  <p:tag name="IGUANATEXCURSOR" val="86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0.81"/>
  <p:tag name="ORIGINALWIDTH" val="2493.43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left[\dfrac{\rho(t,N) - \beta}{\Lambda}\right] N(t) + \sum_{i=1}^G \lambda_i C_i(t)   &#10;\\ \\&#10;    \dfrac{d C_i(t)}{dt} =  \dfrac{\beta_i}{\Lambda} N(t) - \lambda_i C_i (t)  &#10;\\ \\&#10;    \dfrac{dT(t)}{dt} = E(t) N(t) + U(t) T(t)&#10;\\ \\&#10;    \rho (t) = F(t,N,T)&#10;    \end{cases}\label{eq:main}&#10;\end{equation*}&#10;&#10;\end{document}"/>
  <p:tag name="IGUANATEXSIZE" val="25"/>
  <p:tag name="IGUANATEXCURSOR" val="116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2.6472"/>
  <p:tag name="ORIGINALWIDTH" val="884.139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N(0) = N_0   \\  {C_0}_i(0) = \dfrac{N_0 \beta_i}{\Lambda \lambda_i} \\ T(0) = T_0 \\ \rho(0) = \rho_0&#10;    \end{cases}&#10;\end{equation*} &#10;&#10;\end{document}"/>
  <p:tag name="IGUANATEXSIZE" val="25"/>
  <p:tag name="IGUANATEXCURSOR" val="98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5.2418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u$&#10;&#10;\end{document}"/>
  <p:tag name="IGUANATEXSIZE" val="20"/>
  <p:tag name="IGUANATEXCURSOR" val="80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0.1425"/>
  <p:tag name="ORIGINALWIDTH" val="1713.53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\frac{dS}{dt} &amp;= \mu N -\beta \dfrac{SI}{N} + \zeta R  - \nu S \\&#10;        \frac{dE}{dt} &amp;= \beta \dfrac{SI}{N} -  \phi E - \nu E \\&#10;        \frac{dI}{dt} &amp;= \phi E  - \gamma I - \mu I \\&#10;        \frac{dR}{dt} &amp;= \gamma I - \nu R - \zeta R &#10;    \end{cases}&#10;\end{equation*}&#10;&#10;\end{document}"/>
  <p:tag name="IGUANATEXSIZE" val="30"/>
  <p:tag name="IGUANATEXCURSOR" val="104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3.4158"/>
  <p:tag name="ORIGINALWIDTH" val="782.152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S(t_0) &amp;= S_0 \\&#10;        E(t_0) &amp;= E_0 \\&#10;        I(t_0) &amp;= I_0 \\&#10;        R(t_0) &amp;= R_0 \\&#10;    \end{cases}&#10;\end{equation*} &#10;&#10;\end{document}"/>
  <p:tag name="IGUANATEXSIZE" val="25"/>
  <p:tag name="IGUANATEXCURSOR" val="97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1760.78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|| \mathcal{D}(u_{\theta}(t,\bm{x}; \bm{\Gamma} )) - f(t,\bm{x})||^2 \\&#10;\end{aligned}&#10;\end{equation*}&#10;&#10;\end{document}"/>
  <p:tag name="IGUANATEXSIZE" val="20"/>
  <p:tag name="IGUANATEXCURSOR" val="98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54"/>
  <p:tag name="LAYER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1.849"/>
  <p:tag name="ORIGINALWIDTH" val="1717.28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bm{\beta} }{\text{min}}&#10;&amp; &amp; \sum_{i=1}^{N}|g_i - g_{\bm{\beta}}(t_i)|^2 \\&#10;&amp; \text{s.t.}\\&#10;&amp; &amp; &amp; g_{\bm{\beta}}(t) = \sum_{j=1}^{L} \beta_{j}\sigma \left(w_jt + b_j \right) \\&#10;&amp; &amp; &amp;  \bm{\beta} \in \mathbb{R}^L \\&#10;\end{aligned}&#10;\end{equation*}&#10;&#10;\end{document}"/>
  <p:tag name="IGUANATEXSIZE" val="30"/>
  <p:tag name="IGUANATEXCURSOR" val="96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512.18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/>
  <p:tag name="IGUANATEXSIZE" val="30"/>
  <p:tag name="IGUANATEXCURSOR" val="86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30.446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t \mapsto g(t)&#10;\end{equation*}&#10;&#10;\end{document}"/>
  <p:tag name="IGUANATEXSIZE" val="30"/>
  <p:tag name="IGUANATEXCURSOR" val="83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7.323"/>
  <p:tag name="ORIGINALWIDTH" val="1700.78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sum_{i=1}^{N}|g_i - g_{\theta}(t_i)|^2 \\&#10;&amp; \text{s.t.}\\&#10;&amp; &amp; &amp; g_{\theta}(t) = \sum_{j=1}^{L} \beta_{j}\sigma \left(w_jt + b_j \right) \\&#10;&amp; &amp; &amp; \theta = \{\bm{w},\bm{b},\bm{\beta}\}^T \in \mathbb{R}^{3L} \\&#10;&amp; &amp; &amp;  \bm{w},\bm{b},\bm{\beta} \in \mathbb{R}^L \\&#10;\end{aligned}&#10;\end{equation*}&#10;&#10;\end{document}"/>
  <p:tag name="IGUANATEXSIZE" val="30"/>
  <p:tag name="IGUANATEXCURSOR" val="87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107.61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g_{tt} +\mu\, g_t +k\,g = f(t) \qquad \text{subject to} \qquad     &#10;    \begin{cases}&#10;        g(t_0) &amp;= g_0 \\&#10;        g(t_f) &amp;= g_f \\&#10;    \end{cases}&#10;\end{equation*}&#10;&#10;\end{document}"/>
  <p:tag name="IGUANATEXSIZE" val="20"/>
  <p:tag name="IGUANATEXCURSOR" val="88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1.849"/>
  <p:tag name="ORIGINALWIDTH" val="1717.285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bm{\beta} }{\text{min}}&#10;&amp; &amp; \sum_{i=1}^{N}|g_i - g_{\bm{\beta}}(t_i)|^2 \\&#10;&amp; \text{s.t.}\\&#10;&amp; &amp; &amp; g_{\bm{\beta}}(t) = \sum_{j=1}^{L} \beta_{j}\sigma \left(w_jt + b_j \right) \\&#10;&amp; &amp; &amp;  \bm{\beta} \in \mathbb{R}^L \\&#10;\end{aligned}&#10;\end{equation*}&#10;&#10;\end{document}"/>
  <p:tag name="IGUANATEXSIZE" val="30"/>
  <p:tag name="IGUANATEXCURSOR" val="96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512.18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/>
  <p:tag name="IGUANATEXSIZE" val="30"/>
  <p:tag name="IGUANATEXCURSOR" val="86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30.446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t \mapsto g(t)&#10;\end{equation*}&#10;&#10;\end{document}"/>
  <p:tag name="IGUANATEXSIZE" val="30"/>
  <p:tag name="IGUANATEXCURSOR" val="83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7.323"/>
  <p:tag name="ORIGINALWIDTH" val="1700.78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sum_{i=1}^{N}|g_i - g_{\theta}(t_i)|^2 \\&#10;&amp; \text{s.t.}\\&#10;&amp; &amp; &amp; g_{\theta}(t) = \sum_{j=1}^{L} \beta_{j}\sigma \left(w_jt + b_j \right) \\&#10;&amp; &amp; &amp; \theta = \{\bm{w},\bm{b},\bm{\beta}\}^T \in \mathbb{R}^{3L} \\&#10;&amp; &amp; &amp;  \bm{w},\bm{b},\bm{\beta} \in \mathbb{R}^L \\&#10;\end{aligned}&#10;\end{equation*}&#10;&#10;\end{document}"/>
  <p:tag name="IGUANATEXSIZE" val="30"/>
  <p:tag name="IGUANATEXCURSOR" val="87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25.12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u_{\theta}(t,\bm{x})= u(t,\bm{x};\theta)&#10;\end{equation*}&#10;&#10;\end{document}"/>
  <p:tag name="IGUANATEXSIZE" val="20"/>
  <p:tag name="IGUANATEXCURSOR" val="881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107.61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g_{tt} +\mu\, g_t +k\,g = f(t) \qquad \text{subject to} \qquad     &#10;    \begin{cases}&#10;        g(t_0) &amp;= g_0 \\&#10;        g(t_f) &amp;= g_f \\&#10;    \end{cases}&#10;\end{equation*}&#10;&#10;\end{document}"/>
  <p:tag name="IGUANATEXSIZE" val="20"/>
  <p:tag name="IGUANATEXCURSOR" val="88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.1797"/>
  <p:tag name="ORIGINALWIDTH" val="1440.72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frac{1}{N}\sum_{i=1}^{N}|g_i - g_{\theta}(t_i)|^2 + \frac{\lambda}{M}\sum_{q=1}^{M}&#10;\left( |m\,g_{\theta,tt}(t_q) +\mu\, g_{\theta, t}(t_q) +k\,g_{\theta}(t_q) -f(t_q) |\right)^2 + \left(|g_0 - g_{\theta}(t_0)|\right)^2 + \left(|g_f - g_{\theta}(t_f)|\right)^2\\&#10;&amp; \text{s.t.}\\&#10;&amp; &amp; &amp; g_{\theta}(t) = \sum_{j=1}^{L} \beta_{j}\sigma \left(w_jt + b_j \right)  \\&#10;&amp; &amp; &amp; \theta = \{\bm{w},\bm{b},\bm{\beta}\}^T \in \mathbb{R}^{3L} \\&#10;&amp; &amp; &amp;  \bm{w},\bm{b},\bm{\beta} \in \mathbb{R}^L \\&#10;\end{aligned}&#10;\end{equation*}&#10;&#10;\end{document}"/>
  <p:tag name="IGUANATEXSIZE" val="65"/>
  <p:tag name="IGUANATEXCURSOR" val="95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512.18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g_i\}_{i=1}^{N}&#10;\end{equation*}&#10;&#10;\end{document}"/>
  <p:tag name="IGUANATEXSIZE" val="30"/>
  <p:tag name="IGUANATEXCURSOR" val="86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28.233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f$&#10;&#10;\end{document}"/>
  <p:tag name="IGUANATEXSIZE" val="20"/>
  <p:tag name="IGUANATEXCURSOR" val="81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6.235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$\alpha_b$&#10;&#10;\end{document}"/>
  <p:tag name="IGUANATEXSIZE" val="20"/>
  <p:tag name="IGUANATEXCURSOR" val="81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7.3854"/>
  <p:tag name="ORIGINALWIDTH" val="790.0744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\newtheorem{Algorithm}{Algorithm}[section]&#10;&#10;&#10;\begin{document}&#10;&#10;\begin{Algorithm}&#10;Consider a PINN $f_{\theta}(\bm{x},t)$ with parameters $\theta$ and loss function given by &#10;$     \mathcal{L}(\theta) = \mathcal{L}_r(\theta) + \sum_{i =1}^{M}\lambda_i \mathcal{L}_i(\theta) $. &#10;The learning rate annealing algorithm works with the following steps,&#10;\begin{itemize}&#10;    \item Initialize the free-parameters to balance the interplay between the different loss terms. Typically the $\lambda$'s are initialized by setting all of them equal to one.&#10;    \item Then use $S$ steps of a gradient descent algorithm to update the parameters $\bm{\theta}$ as &#10;    follows:\\&#10;    \textbf{for} $n = 1, \hdots, S$ \textbf{do},&#10;    \begin{itemize}&#10;        \item Compute $\hat{\lambda}_i$ as follows,&#10;        \begin{equation}&#10;            \hat{\lambda}_i = \frac{ \text{max}_{\theta_n} \{ | \nabla_{\theta} \mathcal{L}_{r}(\theta_n) | \}  }{ \overline{| \nabla_{\theta}\lambda_i\mathcal{L}_i(\theta_n) |}   }, \quad i=1,\hdots, M&#10;        \end{equation}&#10;        where $\theta_n$ is the values of the parameters $\theta$ at the $n$th iteration of the gradient descent algorithm, $|\cdot|$ is the element-wise absolute value, and $ \overline{| \nabla_{\theta}\mathcal{L}_i(\theta_n) |}  $ is the mean of $\overline{| \nabla_{\theta}\mathcal{L}_i(\cdot) |} $ evaluated at  $\theta_n$.    &#10;        \item update the weights $\lambda_i$'s with a moving average of the form,&#10;        \begin{equation}&#10;            \lambda_i = (1 - \alpha)\lambda_i + \alpha\hat{\lambda_i}, \quad i = 1,\hdots,M &#10;        \end{equation}&#10;        \item update the parameters $\theta$ via gradient descent&#10;        \begin{equation}&#10;            \theta_{n+1} = \theta_{n} - \eta\nabla_{\theta} \mathcal{L}_{r}(\theta_n) - \eta \sum_{i = 1}^{M} \nabla_{\theta}\lambda_i\mathcal{L}_i(\theta_n)&#10;        \end{equation}&#10;    \end{itemize}&#10;    \textbf{end for.}\\&#10;    Where the recommended parameter values are $\eta = 10^{-3}$ and $\alpha \in [0.05, 0.2]$.&#10;\end{itemize}&#10;\end{Algorithm}&#10;&#10;&#10;&#10;\end{document}"/>
  <p:tag name="IGUANATEXSIZE" val="20"/>
  <p:tag name="IGUANATEXCURSOR" val="105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81.32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&#10;\begin{equation*}    &#10;\mathcal{L}(\theta) = \mathcal{L}_r(\theta) + \lambda_{ub} \mathcal{L}_{ub}(\theta)&#10;\end{equation*}&#10;&#10;\end{document}"/>
  <p:tag name="IGUANATEXSIZE" val="20"/>
  <p:tag name="IGUANATEXCURSOR" val="91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33165"/>
  <p:tag name="ORIGINALWIDTH" val="1438.433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u_{x} + \left( x + \frac{1+3x^2}{1+x+x^3} \right) u = x^3 + 2x +x^2\frac{1+3x^2}{1+x+x^3} \qquad \text{subject to} \qquad     &#10;        u(0)= 1\qquad x\in[0,1]  &#10;\end{equation*}&#10;&#10;\end{document}"/>
  <p:tag name="IGUANATEXSIZE" val="20"/>
  <p:tag name="IGUANATEXCURSOR" val="100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.7367"/>
  <p:tag name="ORIGINALWIDTH" val="1438.10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}&#10;  $\{N_{T},L\}$ &amp; Training time [s]  &amp; $\varepsilon_{G,\text{train}}^2$ &amp; $\text{max}|u^{*}-u|_{\text{train}}$   &amp; $\varepsilon_{G,\text{test}}^2$   &amp; $\text{max}|u^{*}-u|_\text{test}$  \\&#10; \hline&#10; \hline&#10;\{8,8\} &amp;  2.645e-04  &amp; 1.779e-04 &amp;2.242e-02 &amp; 7.737e-04 &amp; 2.170e-02 \\&#10;  \hline&#10;\{50,50\}  &amp;  7.189e-04  &amp; 2.09e-28 &amp; 1.110e-14 &amp; 1.691e-28 &amp; 1.110e-14  \\&#10;  \hline&#10;\{100,100\}   &amp; 8.191e-04   &amp; 2.294e-31 &amp; 9.992e-16 &amp; 2.545e-31 &amp; 8.882e-16  \\&#10;  \hline&#10;    \hline&#10; \end{tabular}&#10;\end{center}&#10;\end{table}&#10;&#10;\end{document}"/>
  <p:tag name="IGUANATEXSIZE" val="20"/>
  <p:tag name="IGUANATEXCURSOR" val="137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702.662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\bm{x}_i,\hat{u}_i\}_{i=1}^{N}&#10;\end{equation*}&#10;&#10;\end{document}"/>
  <p:tag name="IGUANATEXSIZE" val="20"/>
  <p:tag name="IGUANATEXCURSOR" val="87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534"/>
  <p:tag name="ORIGINALWIDTH" val="1441.37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cc}&#10;  $N_{T}$ &amp; $\gamma$ &amp; $\sigma$ &amp;Training time [s]  &amp; $\varepsilon_{G,\text{train}}^2$ &amp; $\text{max}|u^{*}-u|_{\text{train}}$   &amp; $\varepsilon_{G,\text{test}}^2$   &amp; $\text{max}|u^{*}-u|_\text{test}$  \\&#10; \hline&#10; \hline&#10; 8&amp; 2.154e13 &amp; 3.162e10 &amp; 3.125e-04 &amp; 4.131e-11 &amp; 1.018e-05 &amp; 5.547e-11 &amp; 1.357e-05\\&#10;  \hline&#10;  50&amp; 7.743e8 &amp; 3.162e-01 &amp; 3.281e-03 &amp; 2.0553-17 &amp; 8.887e-09 &amp; 2.783e-17 &amp; 1.072e-08 \\&#10;  \hline&#10;    100&amp; 3.594e15 &amp; 1.468e-01 &amp; 1.078e-02 &amp; 5.571e-19 &amp; 2.230e-09 &amp; 5.337e-19 &amp; 2.163e-09\\&#10;  \hline&#10;    \hline&#10; \end{tabular}&#10;\end{center}&#10;\end{table}&#10;&#10;\end{document}"/>
  <p:tag name="IGUANATEXSIZE" val="20"/>
  <p:tag name="IGUANATEXCURSOR" val="1428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.6606"/>
  <p:tag name="ORIGINALWIDTH" val="1437.451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+\frac{1}{5} u_x +u = -\frac{1}{5}e^{-\frac{x}{5}}\cos(x) \qquad \text{subject to} \qquad     &#10;    \begin{cases}&#10;        u(0) &amp;= 1 \\&#10;        u_x(0) &amp;= 1 \\&#10;    \end{cases}&#10;    \qquad x\in [0,2]&#10;\end{equation*}&#10;&#10;\end{document}"/>
  <p:tag name="IGUANATEXSIZE" val="20"/>
  <p:tag name="IGUANATEXCURSOR" val="1070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.7367"/>
  <p:tag name="ORIGINALWIDTH" val="1438.10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}&#10;  $\{N_{T},L\}$ &amp; Training time [s]  &amp; $\varepsilon_{G,\text{train}}^2$ &amp; $\text{max}|u^{*}-u|_{\text{train}}$   &amp; $\varepsilon_{G,\text{test}}^2$   &amp; $\text{max}|u^{*}-u|_\text{test}$  \\&#10; \hline&#10; \hline&#10;\{8,8\} &amp;  2.540e-04  &amp; 3.074e-12 &amp; 2.317e-06 &amp; 3.174e-12  &amp; 2.339e-06  \\&#10;  \hline&#10;\{50,50\}  &amp; 8.205e-04  &amp; 2.972e-30 &amp; 3.220e-15 &amp;  3.270e-30 &amp; 2.998e-15  \\&#10;  \hline&#10;\{100,100\}   &amp; 8.435e-04 &amp; 5.770e-32 &amp; 7.772e-16 &amp; 5.649e-32 &amp; 8.882e-16  \\&#10;  \hline&#10;    \hline&#10; \end{tabular}&#10;\end{center}&#10;\end{table}&#10;&#10;\end{document}"/>
  <p:tag name="IGUANATEXSIZE" val="20"/>
  <p:tag name="IGUANATEXCURSOR" val="1374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899"/>
  <p:tag name="ORIGINALWIDTH" val="1440.397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ccccccc}&#10;  $N_{T}$ &amp; $\gamma$ &amp; $\sigma$ &amp;Training time [s]  &amp; $\varepsilon_{G,\text{train}}^2$ &amp; $\text{max}|u^{*}-u|_{\text{train}}$   &amp; $\varepsilon_{G,\text{test}}^2$   &amp; $\text{max}|u^{*}-u|_\text{test}$  \\&#10; \hline&#10; \hline&#10; 8&amp; 1.000e20 &amp; 6.813e0 &amp; 1.563e-04 &amp; 7.737e-13 &amp; 1.263e-06 &amp; 1.338e-12 &amp; 2.017e-6\\&#10;  \hline&#10;  50&amp; 2.154e13 &amp; 3.162e0 &amp; 3.281e-03 &amp; 1.045e-18 &amp; 1.429e-09 &amp; 1.017e-18 &amp; 1.569e-09\\&#10;  \hline&#10;    100&amp; 2.154e13 &amp; 1.468e0 &amp; 1.297e-02 &amp; 8.832e-20 &amp; 8.261e-10 &amp; 5.589e-20 &amp; 7.209e-10 \\&#10;  \hline&#10;    \hline&#10; \end{tabular}&#10;\end{center}&#10;\end{table}&#10;&#10;\end{document}"/>
  <p:tag name="IGUANATEXSIZE" val="20"/>
  <p:tag name="IGUANATEXCURSOR" val="142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809.149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u_{xx} -\frac{1}{\nu} u_x = 0 \qquad \text{subject to} \qquad     &#10;    \begin{cases}&#10;        u(x_0=0) &amp;= 1 \\&#10;        u(x_f=1) &amp;= 0 \\&#10;    \end{cases}&#10;\end{equation*}&#10;&#10;\end{document}"/>
  <p:tag name="IGUANATEXSIZE" val="20"/>
  <p:tag name="IGUANATEXCURSOR" val="873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5.5942"/>
  <p:tag name="ORIGINALWIDTH" val="1441.706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}&#10;\scriptsize&#10; &amp;  \textbf{PINN} &amp; \textbf{PIELM}  &amp;  \textbf{Deep-TFC}  &amp; \textbf{X-TFC}\\&#10; \hline&#10; \hline&#10; Number of layers &amp; 10  &amp;  1  &amp;  10  &amp;   1  \\&#10; \hline&#10;  Number of neurons\\per layer &amp; Problem dep.  &amp;  Problem dep.  &amp;  Problem dep.  &amp;   Problem dep.  \\&#10; \hline&#10;Activation function &amp; $e^{-(\bullet )^2}$  &amp;  $e^{-(\bullet )^2}$  &amp;  $e^{-(\bullet )^2}$  &amp;   $e^{-(\bullet )^2}$  \\&#10; \hline&#10; Optimizer &amp; ADAM/LBFGS &amp; Least-Squares  &amp; ADAM/LBFGS  &amp; Least-Squares  \\&#10;  \hline&#10; Learning-rate &amp; Adaptive &amp; $-$  &amp; Adaptive  &amp; $-$  \\&#10;  \hline&#10; $N_{\text{int}}$ &amp; 10000  &amp;  10000 &amp;  10000 &amp; 10000  \\&#10;  \hline&#10; $N_{\text{BC}}$   &amp; 2  &amp; 2  &amp; 0  &amp; 0  \\&#10;  \hline&#10;  Epochs &amp; 15000 &amp; 1  &amp; 15000  &amp; 1 \\&#10;   \hline&#10;  Mini-batch size\\(for ADAM) &amp; 2000 &amp; 10000  &amp; 2000  &amp; 10000  \\&#10;   \hline&#10;  Number of batches\\(for ADAM)   &amp; 5  &amp;  1 &amp;  5 &amp; 1  \\&#10;\hline&#10;\hline&#10; \end{tabular}&#10;\end{center}&#10;\end{table}&#10;&#10;\end{document}"/>
  <p:tag name="IGUANATEXSIZE" val="40"/>
  <p:tag name="IGUANATEXCURSOR" val="1746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7099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1}_{\text{A}}$} &amp; \textbf{PINN$^{2e1}_{\text{L}}$}  &amp;  \textbf{Deep-TFC$^{2e1}_{\text{A}}$} &amp; \textbf{Deep-TFC$^{2e1}_{\text{L}}$} &amp;  \textbf{PIELM}$^{1e2}$  &amp; \textbf{X-TFC}$^{1e2}$\\&#10; \hline&#10; \hline&#10; Training\\ time [s] &amp; 10192.3 &amp; 4855.51 &amp; 11018.3  &amp; 5019.69  &amp; 0.02 &amp; 0.02\\&#10;  \hline&#10; $\varepsilon_{T}$ &amp; 2.7e-04 &amp; 4.09e-05  &amp; 6.10e-04  &amp; 2.11e-04  &amp; 5.26e-11 &amp; 2.44e-12 \\&#10;  \hline&#10; $\varepsilon_{G}$ &amp; 7.65e-06 &amp; 3.35e-08 &amp; 2.36e-07  &amp; 6.49e-08  &amp;  2.99e-15  &amp; 1.57e-16\\&#10;  \hline&#10;%  $\varepsilon_{G}$\\test &amp; 2.23e-05 &amp; 4.72e-08 &amp; 4.44e-07   &amp;  8.90e-08 &amp; 2.67e-15 &amp; 1.62e-16\\&#10;%   \hline&#10; $\text{max}|u^{*}-u|$ &amp; 3.15e-05 &amp; 9.97e-08 &amp; 1.04e-06  &amp; 1.62e-07  &amp; 6.11e-15 &amp; 3.89e-16\\&#10;  \hline&#10; $\text{mean}|u^{*}-u|$ &amp; 2.01e-05 &amp;  4.02e-08 &amp; 3.70e-07  &amp; 7.63e-08  &amp; 2.10e-15 &amp; 1.17e-16\\&#10;  \hline&#10;$\text{std}|u^{*}-u|$ &amp; 9.99e-06 &amp; 2.52e-08 &amp; 2.51e-07   &amp; 4.67e-08  &amp; 1.68e-15 &amp; 1.134e-16 \\&#10;  \hline&#10;$|u^{*}(x_0)-u(x_0)|$ &amp; 2.65e-05 &amp; 7.57e-08 &amp; 0 &amp; 0 &amp; 2.22e-15 &amp; 0\\&#10;  \hline&#10;$|u^{*}(x_f)-u(x_f)|$ &amp; 3.64e-06 &amp; 3.59e-08 &amp; 0 &amp; 0 &amp; 3.29e-16 &amp; 0\\&#10;\hline&#10;\hline&#10; \end{tabular}&#10;\end{center}&#10;\label{tab:nu1}&#10;\end{table}&#10;&#10;\end{document}"/>
  <p:tag name="IGUANATEXSIZE" val="40"/>
  <p:tag name="IGUANATEXCURSOR" val="1309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7099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1}_{\text{A}}$} &amp; \textbf{PINN$^{2e1}_{\text{L}}$}  &amp;  \textbf{Deep-TFC$^{2e1}_{\text{A}}$} &amp; \textbf{Deep-TFC$^{2e1}_{\text{L}}$} &amp;  \textbf{PIELM}$^{1e2}$  &amp; \textbf{X-TFC}$^{1e2}$\\&#10; \hline&#10; \hline&#10; Training\\ time [s] &amp; 10483.3 &amp; 4556.97 &amp; 11756.7  &amp; 5170.77 &amp; 0.02 &amp; 0.02\\&#10;  \hline&#10; $\varepsilon_{T}$ &amp;  1.03e-03 &amp; 3.28e-04 &amp; 4.35e-02 &amp; 3.01e-02 &amp; 3.33e-09 &amp; 1.46e-09 \\&#10;  \hline&#10; $\varepsilon_{G}$ &amp; 1.35e-05 &amp; 9.39e-06 &amp; 5.09e-05 &amp; 3.97e-05 &amp;  1.90e-13  &amp; 7.31e-14 \\&#10;  \hline&#10;%  $\varepsilon_{G}$\\test &amp; 5.08e-05 &amp; 1.32e-05 &amp;6.99e-05  &amp; 5.49e-05  &amp; 1.87e-13 &amp; 7.27e-14 \\&#10;%   \hline&#10; $\text{max}|u^{*}-u|$ &amp; 5.75e-05 &amp; 1.47e-05 &amp; 1.03e-04 &amp; 1.10e-04 &amp; 3.18e-13 &amp; 1.49e-13 \\&#10;  \hline&#10; $\text{mean}|u^{*}-u|$ &amp; 4.96e-05  &amp; 1.27e-05 &amp; 6.36e-05 &amp; 4.55e-05 &amp; 1.64e-13  &amp; 5.93e-14 \\&#10;  \hline&#10;$\text{std}|u^{*}-u|$ &amp; 1.12e-05 &amp; 3.46e-06   &amp; 2.96e-05 &amp; 3.14e-05 &amp; 9.15e-14 &amp; 4.29e-14   \\&#10;  \hline&#10;$|u^{*}(x_0)-u(x_0)|$ &amp; 5.28e-05 &amp; 1.44e-05 &amp; 0 &amp; 0 &amp; 1.36e-13 &amp; 0\\&#10;  \hline&#10;$|u^{*}(x_f)-u(x_f)|$ &amp; 1.31e-05 &amp; 2.41e-07 &amp; 0 &amp; 0 &amp; 5.89e-14 &amp; 0\\&#10;\hline&#10;\hline&#10; \end{tabular}&#10;\end{center}&#10;\label{tab:nu0-1}&#10;\end{table}&#10;&#10;\end{document}"/>
  <p:tag name="IGUANATEXSIZE" val="40"/>
  <p:tag name="IGUANATEXCURSOR" val="1975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7099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2e2}_{\text{A}}$} &amp; \textbf{PINN$^{2e2}_{\text{L}}$}  &amp;  \textbf{Deep-TFC$^{2e2}_{\text{A}}$} &amp; \textbf{Deep-TFC$^{2e2}_{\text{L}}$} &amp;  \textbf{PIELM}$^{1e3}$  &amp; \textbf{X-TFC}$^{1e3}$\\&#10; \hline&#10; \hline&#10; Training\\ time [s] &amp; 12298.9  &amp; 43318 &amp; 12400.3 &amp; 35946.7 &amp;2.11  &amp; 2.14\\&#10;  \hline&#10; $\varepsilon_{T}$ &amp; 3.53e-01 &amp; 3.53e-01 &amp; 3.58e0 &amp; 1.85e-01 &amp; 1.38e-06 &amp; 1.23e-06 \\&#10;  \hline&#10; $\varepsilon_{G}$ &amp; 3.50e-01 &amp; 3.50e-01 &amp; 1.08e-02 &amp; 2.21e-05 &amp;  2.16e-08  &amp;  6.70e-13 \\&#10;  \hline&#10;%  $\varepsilon_{G}$\\test &amp; 5.00e-01 &amp; 5.00e-01 &amp; 1.50e-02 &amp; 3.20711e-05 &amp;  2.18e-08 &amp; 3.49e-13 \\&#10;%   \hline&#10; $\text{max}|u^{*}-u|$ &amp; 5.00e-01 &amp; 5.00e-01 &amp; 2.59e-02 &amp; 6.18e-05  &amp;  2.18e-08  &amp; 1.73e-12 \\&#10;  \hline&#10; $\text{mean}|u^{*}-u|$ &amp; 5.00e-01 &amp; 5.00e-01 &amp;  1.26e-02 &amp; 2.48e-05  &amp; 2.18e-08 &amp; 9.45e-14 \\&#10;  \hline&#10;$\text{std}|u^{*}-u|$ &amp; 3.10e-03 &amp; 5.00e-01 &amp; 8.34e-03 &amp;  2.08e-05 &amp; 1.36e-10 &amp; 3.43e-13 \\&#10;  \hline&#10;$|u^{*}(x_0)-u(x_0)|$ &amp; 5.00e-01 &amp; 5.00e-01 &amp; 0 &amp; 0 &amp; 2.18e-08 &amp; 0\\&#10;  \hline&#10;$|u^{*}(x_f)-u(x_f)|$ &amp; 5.00e-01 &amp; 5.00e-01 &amp; 0 &amp; 0 &amp; 2.18e-08 &amp; 0\\&#10;  \hline&#10;    \hline&#10; \end{tabular}&#10;\end{center}&#10;\label{tab:nu0-01}&#10;\end{table}&#10;&#10;\end{document}"/>
  <p:tag name="IGUANATEXSIZE" val="40"/>
  <p:tag name="IGUANATEXCURSOR" val="1747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7099"/>
  <p:tag name="ORIGINALWIDTH" val="1439.742"/>
  <p:tag name="LATEXADDIN" val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table}[ht] &#10;\begin{center}&#10;\begin{tabular}{c|cccccc}&#10; &amp;  \textbf{PINN$^{1e3}_{\text{A}}$} &amp; \textbf{PINN$^{1e3}_{\text{L}}$}  &amp;  \textbf{Deep-TFC$^{1e3}_{\text{A}}$} &amp; \textbf{Deep-TFC$^{1e3}_{\text{L}}$} &amp;  \textbf{PIELM}$^{1e4}$  &amp; \textbf{X-TFC}$^{1e4}$\\&#10; \hline&#10; \hline&#10; Training\\ time [s] &amp; 19030.6 &amp; 181125 &amp; 19491.6 &amp; 91380.8 &amp; 156.06 &amp; 153.78 \\&#10;  \hline&#10; $\varepsilon_{T}$ &amp; 3.53e-01 &amp; 3.53e-01 &amp; 7.07e2 &amp; 7.07e2 &amp; 1.48e-04 &amp; 6.83e-06 \\&#10;  \hline&#10; $\varepsilon_{G}$ &amp; 3.53e-01 &amp; 3.53e-01 &amp; 4.07e-01 &amp;  4.07e-01 &amp;  4.88e-05  &amp; 1.18e-12 \\&#10;  \hline&#10;%  $\varepsilon_{G}$\\test &amp; 5.00e-01 &amp; 5.00e-01 &amp; 5.48e-01 &amp;  5.48e-01 &amp;  4.89e-05 &amp; 1.04e-12 \\&#10;%   \hline&#10; $\text{max}|u^{*}-u|$ &amp; 5.00e-01 &amp; 5.00e-01 &amp; 9.58e-01 &amp; 9.58e-01  &amp; 4.89e-05 &amp; 2.83e-12 \\&#10;  \hline&#10; $\text{mean}|u^{*}-u|$ &amp; 5.00e-01 &amp; 5.00e-01 &amp; 4.6e-01 &amp; 4.59e-01  &amp; 4.89e-05  &amp; 7.09e-13 \\&#10;  \hline&#10;$\text{std}|u^{*}-u|$ &amp; 1.33e-05 &amp; 1.01e-05  &amp; 3.04e-01 &amp;  3.04e-01 &amp; 4.27e-09 &amp; 7.80e-13 \\&#10;  \hline&#10;$|u^{*}(x_0)-u(x_0)|$ &amp; 5.00e-01 &amp;  5.00e-01 &amp; 0 &amp; 0 &amp; 4.89e-05 &amp; 0\\&#10;  \hline&#10;$|u^{*}(x_f)-u(x_f)|$ &amp; 5.00e-01 &amp;  5.00e-01 &amp; 0 &amp; 0 &amp; 4.89e-05 &amp; 0\\&#10;  \hline&#10;    \hline&#10; \end{tabular}&#10;\end{center}&#10;\label{tab:nu0-001}&#10;\end{table}&#10;\end{document}"/>
  <p:tag name="IGUANATEXSIZE" val="40"/>
  <p:tag name="IGUANATEXCURSOR" val="1252"/>
  <p:tag name="TRANSPARENCY" val="True"/>
  <p:tag name="FILENAME" val=""/>
  <p:tag name="LATEXENGINEID" val="0"/>
  <p:tag name="TEMPFOLDER" val="C:\Users\eschiassi\Documents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Boundless_ORD">
  <a:themeElements>
    <a:clrScheme name="Boundless_ORD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oundless_OR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oundless_O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iloOT-Xbold"/>
            <a:ea typeface="MiloOT-Xbold"/>
            <a:cs typeface="MiloOT-Xbold"/>
            <a:sym typeface="MiloOT-X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RDI_Master_Template_201610" id="{6688BBEF-FEDB-3943-A84E-DA66F5626F76}" vid="{4131775A-A55E-3F45-AF65-65B51B7365EF}"/>
    </a:ext>
  </a:extLst>
</a:theme>
</file>

<file path=ppt/theme/theme2.xml><?xml version="1.0" encoding="utf-8"?>
<a:theme xmlns:a="http://schemas.openxmlformats.org/drawingml/2006/main" name="Boundless_ORD">
  <a:themeElements>
    <a:clrScheme name="Boundless_OR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oundless_OR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oundless_O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8229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iloOT-Xbold"/>
            <a:ea typeface="MiloOT-Xbold"/>
            <a:cs typeface="MiloOT-Xbold"/>
            <a:sym typeface="MiloOT-X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RDI_Master_Template_201610</Template>
  <TotalTime>42914</TotalTime>
  <Words>7319</Words>
  <Application>Microsoft Office PowerPoint</Application>
  <PresentationFormat>Custom</PresentationFormat>
  <Paragraphs>807</Paragraphs>
  <Slides>113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3" baseType="lpstr">
      <vt:lpstr>Arial</vt:lpstr>
      <vt:lpstr>Calibri</vt:lpstr>
      <vt:lpstr>Cambria Math</vt:lpstr>
      <vt:lpstr>Helvetica</vt:lpstr>
      <vt:lpstr>MiloOT-Xbold</vt:lpstr>
      <vt:lpstr>Symbol</vt:lpstr>
      <vt:lpstr>Times New Roman</vt:lpstr>
      <vt:lpstr>Wingdings 3</vt:lpstr>
      <vt:lpstr>Boundless_ORD</vt:lpstr>
      <vt:lpstr>Acrobat Document</vt:lpstr>
      <vt:lpstr>PowerPoint Presentation</vt:lpstr>
      <vt:lpstr>Contents</vt:lpstr>
      <vt:lpstr>PowerPoint Presentation</vt:lpstr>
      <vt:lpstr>Overview &amp; Opportunity </vt:lpstr>
      <vt:lpstr>Overview &amp; Opportunity (cont’d)</vt:lpstr>
      <vt:lpstr>State-of-the-art Differential Equations solvers</vt:lpstr>
      <vt:lpstr> Neural Networks for Differential Equations</vt:lpstr>
      <vt:lpstr>Physics-Informed Neural Networks </vt:lpstr>
      <vt:lpstr>Classic PINN</vt:lpstr>
      <vt:lpstr>X-TFC*</vt:lpstr>
      <vt:lpstr>Novelty and contribution</vt:lpstr>
      <vt:lpstr>PowerPoint Presentation</vt:lpstr>
      <vt:lpstr>X-TFC for Initial Value ODEs</vt:lpstr>
      <vt:lpstr>X-TFC for Two Point Boundary Value ODEs</vt:lpstr>
      <vt:lpstr>X-TFC for bivariate PDEs</vt:lpstr>
      <vt:lpstr>X-TFC for Optimal Control Problems (cont’d)</vt:lpstr>
      <vt:lpstr>X-TFC for Optimal Control Problems (cont’d)</vt:lpstr>
      <vt:lpstr>X-TFC for Optimal Control Problems</vt:lpstr>
      <vt:lpstr>X-TFC for Optimal Control Problems (cont’d)</vt:lpstr>
      <vt:lpstr>X-TFC for Optimal Control Problems (cont’d)</vt:lpstr>
      <vt:lpstr>Estimate on the generalization error</vt:lpstr>
      <vt:lpstr>PowerPoint Presentation</vt:lpstr>
      <vt:lpstr>Section III outline</vt:lpstr>
      <vt:lpstr>X-TFC for benchmarks ODEs and PDEs</vt:lpstr>
      <vt:lpstr>X-TFC for benchmarks ODEs and PDEs (cont’d)</vt:lpstr>
      <vt:lpstr>X-TFC for benchmarks ODEs and PDEs (cont’d)</vt:lpstr>
      <vt:lpstr>X-TFC for benchmarks ODEs and PDEs (cont’d)</vt:lpstr>
      <vt:lpstr>X-TFC for Nuclear Reactor Dynamics</vt:lpstr>
      <vt:lpstr>X-TFC for Nuclear Reactor Dynamics (cont’d)</vt:lpstr>
      <vt:lpstr>X-TFC for Nuclear Reactor Dynamics (cont’d)</vt:lpstr>
      <vt:lpstr>X-TFC for Nuclear Reactor Dynamics (cont’d)</vt:lpstr>
      <vt:lpstr>X-TFC for Nuclear Reactor Dynamics (cont’d)</vt:lpstr>
      <vt:lpstr>X-TFC for Nuclear Reactor Dynamics (cont’d)</vt:lpstr>
      <vt:lpstr>X-TFC for Nuclear Reactor Dynamics (cont’d)</vt:lpstr>
      <vt:lpstr>X-TFC for Optimal Control Problems</vt:lpstr>
      <vt:lpstr>X-TFC for Optimal Control Problems (cont’d)</vt:lpstr>
      <vt:lpstr>X-TFC for Optimal Control Problems (cont’d)</vt:lpstr>
      <vt:lpstr>X-TFC for Optimal Control Problems (cont’d)</vt:lpstr>
      <vt:lpstr>X-TFC for Optimal Control Problems (cont’d)</vt:lpstr>
      <vt:lpstr>X-TFC for Optimal Control Problems (cont’d)</vt:lpstr>
      <vt:lpstr>X-TFC for Optimal Control Problems (cont’d)</vt:lpstr>
      <vt:lpstr>X-TFC for Optimal Control Problems (cont’d)</vt:lpstr>
      <vt:lpstr>X-TFC for Optimal Control Problems (cont’d)</vt:lpstr>
      <vt:lpstr>X-TFC for Optimal Control Problems (cont’d)</vt:lpstr>
      <vt:lpstr>X-TFC for Optimal Control Problems (cont’d)</vt:lpstr>
      <vt:lpstr>X-TFC for Optimal Control Problems (cont’d)</vt:lpstr>
      <vt:lpstr>X-TFC for Optimal Control Problems (cont’d)</vt:lpstr>
      <vt:lpstr>X-TFC for Epidemiological Compartmental Models</vt:lpstr>
      <vt:lpstr>X-TFC for Epidemiological Compartmental Models (cont’d)</vt:lpstr>
      <vt:lpstr>X-TFC for Epidemiological Compartmental Models (cont’d)</vt:lpstr>
      <vt:lpstr>X-TFC for Epidemiological Compartmental Models (cont’d)</vt:lpstr>
      <vt:lpstr>PowerPoint Presentation</vt:lpstr>
      <vt:lpstr>Conclusions</vt:lpstr>
      <vt:lpstr>Works in progress and future works</vt:lpstr>
      <vt:lpstr>Other Projects</vt:lpstr>
      <vt:lpstr>Other Projects (cont’d)</vt:lpstr>
      <vt:lpstr>Other Projects (cont’d)</vt:lpstr>
      <vt:lpstr>Journal publications</vt:lpstr>
      <vt:lpstr>Conferences and preprints</vt:lpstr>
      <vt:lpstr>Citations and h-index</vt:lpstr>
      <vt:lpstr>Reviewer for</vt:lpstr>
      <vt:lpstr>Awards</vt:lpstr>
      <vt:lpstr>Acknowledgments </vt:lpstr>
      <vt:lpstr>Acknowledgments (cont’d)</vt:lpstr>
      <vt:lpstr>PowerPoint Presentation</vt:lpstr>
      <vt:lpstr>PowerPoint Presentation</vt:lpstr>
      <vt:lpstr>Overview &amp; Opportunity</vt:lpstr>
      <vt:lpstr>Overview &amp; Opportunity (cont’d)</vt:lpstr>
      <vt:lpstr>Overview &amp; Opportunity (cont’d)</vt:lpstr>
      <vt:lpstr>Overview &amp; Opportunity (cont’d)</vt:lpstr>
      <vt:lpstr>Neural Networks for data-regression</vt:lpstr>
      <vt:lpstr>Data-driven training</vt:lpstr>
      <vt:lpstr>Data-physics-driven training</vt:lpstr>
      <vt:lpstr>PIELM*</vt:lpstr>
      <vt:lpstr>Deep-TFC*</vt:lpstr>
      <vt:lpstr>PINN Frameworks</vt:lpstr>
      <vt:lpstr>TFC versus PINNs for DEs</vt:lpstr>
      <vt:lpstr>X-TFC for nonlinear ODE</vt:lpstr>
      <vt:lpstr>X-TFC for nonlinear ODE (cont’d)</vt:lpstr>
      <vt:lpstr>X-TFC for nonlinear ODE (cont’d)</vt:lpstr>
      <vt:lpstr>X-TFC for nonlinear ODE (cont’d)</vt:lpstr>
      <vt:lpstr>HJB-based GNC architecture</vt:lpstr>
      <vt:lpstr>Estimates on the generalization error of classic PINNs for learning DE solutions (forward problems)</vt:lpstr>
      <vt:lpstr>Understanding and Mitigating Gradient Flow Pathologies in PINNs</vt:lpstr>
      <vt:lpstr>Gaussian Processes vs Neural Networks</vt:lpstr>
      <vt:lpstr>X-TFC vs SVM-TFC*</vt:lpstr>
      <vt:lpstr>X-TFC vs SVM-TFC (cont’d)</vt:lpstr>
      <vt:lpstr>Adaptive Moment Estimation (ADAM) Optimizer</vt:lpstr>
      <vt:lpstr>Section III comp. exam outline</vt:lpstr>
      <vt:lpstr>1D Steady Advection-Diffusion </vt:lpstr>
      <vt:lpstr>1D Steady Advection-Diffusion (cont’d)</vt:lpstr>
      <vt:lpstr>1D Steady Advection-Diffusion (cont’d)</vt:lpstr>
      <vt:lpstr>1D Steady Advection-Diffusion (cont’d)</vt:lpstr>
      <vt:lpstr>1D Steady Advection-Diffusion (cont’d)</vt:lpstr>
      <vt:lpstr>1D Steady Advection-Diffusion (cont’d)</vt:lpstr>
      <vt:lpstr>Energy Optimal Rendezvous</vt:lpstr>
      <vt:lpstr>Energy Optimal Rendezvous (cont’d)</vt:lpstr>
      <vt:lpstr>Time-Energy Optimal Intercept</vt:lpstr>
      <vt:lpstr>Time-Energy Optimal Intercept (cont’d)</vt:lpstr>
      <vt:lpstr>Time-Energy Optimal Intercept (cont’d)</vt:lpstr>
      <vt:lpstr>Finite Horizon Problem with Linear Dynamics and Quadratic Cost</vt:lpstr>
      <vt:lpstr>Test Case 2: Ramp Reactivity Insertion </vt:lpstr>
      <vt:lpstr>Test Case 3: Sinusoidal Reactivity </vt:lpstr>
      <vt:lpstr>Test Case 4: Reactivity as a Function of the Neutron Density  </vt:lpstr>
      <vt:lpstr>Test Case 5: Temperature Feedback Reactivity </vt:lpstr>
      <vt:lpstr>Estimate on the Generalization Error for IVP</vt:lpstr>
      <vt:lpstr>Estimate on the Generalization Error for IVP (cont’d)</vt:lpstr>
      <vt:lpstr>Estimate on the Generalization Error for 2nd order TPBVP</vt:lpstr>
      <vt:lpstr>Estimate on the Generalization Error for TPBVP arising from the PMP application to OCP</vt:lpstr>
      <vt:lpstr>Estimate on the Generalization Error for TPBVP arising from the PMP application to OCP (cont’d)</vt:lpstr>
      <vt:lpstr>Estimate on the Generalization Error for TPBVP arising from the PMP application to OCP (cont’d)</vt:lpstr>
      <vt:lpstr>Estimate on the Generalization Error for TPBVP arising from the PMP application to OCP (cont’d)</vt:lpstr>
      <vt:lpstr>Estimate on the Generalization Error for TPBVP arising from the PMP application to OCP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Schiassi, Enrico - (eschiassi)</cp:lastModifiedBy>
  <cp:revision>1058</cp:revision>
  <dcterms:created xsi:type="dcterms:W3CDTF">2016-11-07T22:22:41Z</dcterms:created>
  <dcterms:modified xsi:type="dcterms:W3CDTF">2022-11-30T17:20:34Z</dcterms:modified>
</cp:coreProperties>
</file>